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7" r:id="rId1"/>
  </p:sldMasterIdLst>
  <p:sldIdLst>
    <p:sldId id="256" r:id="rId2"/>
    <p:sldId id="258" r:id="rId3"/>
    <p:sldId id="259" r:id="rId4"/>
    <p:sldId id="260" r:id="rId5"/>
    <p:sldId id="272" r:id="rId6"/>
    <p:sldId id="261" r:id="rId7"/>
    <p:sldId id="262" r:id="rId8"/>
    <p:sldId id="270" r:id="rId9"/>
    <p:sldId id="263" r:id="rId10"/>
    <p:sldId id="264" r:id="rId11"/>
    <p:sldId id="271" r:id="rId12"/>
    <p:sldId id="268" r:id="rId13"/>
    <p:sldId id="265" r:id="rId14"/>
    <p:sldId id="266" r:id="rId15"/>
    <p:sldId id="267" r:id="rId16"/>
    <p:sldId id="26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4660"/>
  </p:normalViewPr>
  <p:slideViewPr>
    <p:cSldViewPr snapToGrid="0">
      <p:cViewPr varScale="1">
        <p:scale>
          <a:sx n="73" d="100"/>
          <a:sy n="73" d="100"/>
        </p:scale>
        <p:origin x="881" y="7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jpg>
</file>

<file path=ppt/media/image12.jpg>
</file>

<file path=ppt/media/image13.png>
</file>

<file path=ppt/media/image14.jpg>
</file>

<file path=ppt/media/image15.png>
</file>

<file path=ppt/media/image2.jpg>
</file>

<file path=ppt/media/image2.png>
</file>

<file path=ppt/media/image3.jpg>
</file>

<file path=ppt/media/image4.png>
</file>

<file path=ppt/media/image5.png>
</file>

<file path=ppt/media/image6.png>
</file>

<file path=ppt/media/image7.png>
</file>

<file path=ppt/media/image8.jpg>
</file>

<file path=ppt/media/image9.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22DABFC-221E-4F7C-8511-A9761CDF0E9D}" type="datetimeFigureOut">
              <a:rPr lang="en-IN" smtClean="0"/>
              <a:t>20-11-2025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0BFD3F7-160B-4C37-9F93-684E0F45CAF9}"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37027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2DABFC-221E-4F7C-8511-A9761CDF0E9D}" type="datetimeFigureOut">
              <a:rPr lang="en-IN" smtClean="0"/>
              <a:t>20-11-2025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0BFD3F7-160B-4C37-9F93-684E0F45CAF9}" type="slidenum">
              <a:rPr lang="en-IN" smtClean="0"/>
              <a:t>‹#›</a:t>
            </a:fld>
            <a:endParaRPr lang="en-IN"/>
          </a:p>
        </p:txBody>
      </p:sp>
    </p:spTree>
    <p:extLst>
      <p:ext uri="{BB962C8B-B14F-4D97-AF65-F5344CB8AC3E}">
        <p14:creationId xmlns:p14="http://schemas.microsoft.com/office/powerpoint/2010/main" val="16329275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2DABFC-221E-4F7C-8511-A9761CDF0E9D}" type="datetimeFigureOut">
              <a:rPr lang="en-IN" smtClean="0"/>
              <a:t>20-11-2025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0BFD3F7-160B-4C37-9F93-684E0F45CAF9}" type="slidenum">
              <a:rPr lang="en-IN" smtClean="0"/>
              <a:t>‹#›</a:t>
            </a:fld>
            <a:endParaRPr lang="en-IN"/>
          </a:p>
        </p:txBody>
      </p:sp>
    </p:spTree>
    <p:extLst>
      <p:ext uri="{BB962C8B-B14F-4D97-AF65-F5344CB8AC3E}">
        <p14:creationId xmlns:p14="http://schemas.microsoft.com/office/powerpoint/2010/main" val="20348844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2DABFC-221E-4F7C-8511-A9761CDF0E9D}" type="datetimeFigureOut">
              <a:rPr lang="en-IN" smtClean="0"/>
              <a:t>20-11-2025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0BFD3F7-160B-4C37-9F93-684E0F45CAF9}" type="slidenum">
              <a:rPr lang="en-IN" smtClean="0"/>
              <a:t>‹#›</a:t>
            </a:fld>
            <a:endParaRPr lang="en-IN"/>
          </a:p>
        </p:txBody>
      </p:sp>
    </p:spTree>
    <p:extLst>
      <p:ext uri="{BB962C8B-B14F-4D97-AF65-F5344CB8AC3E}">
        <p14:creationId xmlns:p14="http://schemas.microsoft.com/office/powerpoint/2010/main" val="3269188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22DABFC-221E-4F7C-8511-A9761CDF0E9D}" type="datetimeFigureOut">
              <a:rPr lang="en-IN" smtClean="0"/>
              <a:t>20-11-2025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0BFD3F7-160B-4C37-9F93-684E0F45CAF9}"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19180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22DABFC-221E-4F7C-8511-A9761CDF0E9D}" type="datetimeFigureOut">
              <a:rPr lang="en-IN" smtClean="0"/>
              <a:t>20-11-2025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0BFD3F7-160B-4C37-9F93-684E0F45CAF9}" type="slidenum">
              <a:rPr lang="en-IN" smtClean="0"/>
              <a:t>‹#›</a:t>
            </a:fld>
            <a:endParaRPr lang="en-IN"/>
          </a:p>
        </p:txBody>
      </p:sp>
    </p:spTree>
    <p:extLst>
      <p:ext uri="{BB962C8B-B14F-4D97-AF65-F5344CB8AC3E}">
        <p14:creationId xmlns:p14="http://schemas.microsoft.com/office/powerpoint/2010/main" val="23067243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22DABFC-221E-4F7C-8511-A9761CDF0E9D}" type="datetimeFigureOut">
              <a:rPr lang="en-IN" smtClean="0"/>
              <a:t>20-11-2025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0BFD3F7-160B-4C37-9F93-684E0F45CAF9}" type="slidenum">
              <a:rPr lang="en-IN" smtClean="0"/>
              <a:t>‹#›</a:t>
            </a:fld>
            <a:endParaRPr lang="en-IN"/>
          </a:p>
        </p:txBody>
      </p:sp>
    </p:spTree>
    <p:extLst>
      <p:ext uri="{BB962C8B-B14F-4D97-AF65-F5344CB8AC3E}">
        <p14:creationId xmlns:p14="http://schemas.microsoft.com/office/powerpoint/2010/main" val="27664084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22DABFC-221E-4F7C-8511-A9761CDF0E9D}" type="datetimeFigureOut">
              <a:rPr lang="en-IN" smtClean="0"/>
              <a:t>20-11-2025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0BFD3F7-160B-4C37-9F93-684E0F45CAF9}" type="slidenum">
              <a:rPr lang="en-IN" smtClean="0"/>
              <a:t>‹#›</a:t>
            </a:fld>
            <a:endParaRPr lang="en-IN"/>
          </a:p>
        </p:txBody>
      </p:sp>
    </p:spTree>
    <p:extLst>
      <p:ext uri="{BB962C8B-B14F-4D97-AF65-F5344CB8AC3E}">
        <p14:creationId xmlns:p14="http://schemas.microsoft.com/office/powerpoint/2010/main" val="4937142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7" name="Date Placeholder 6"/>
          <p:cNvSpPr>
            <a:spLocks noGrp="1"/>
          </p:cNvSpPr>
          <p:nvPr>
            <p:ph type="dt" sz="half" idx="10"/>
          </p:nvPr>
        </p:nvSpPr>
        <p:spPr/>
        <p:txBody>
          <a:bodyPr/>
          <a:lstStyle/>
          <a:p>
            <a:fld id="{122DABFC-221E-4F7C-8511-A9761CDF0E9D}" type="datetimeFigureOut">
              <a:rPr lang="en-IN" smtClean="0"/>
              <a:t>20-11-2025</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30BFD3F7-160B-4C37-9F93-684E0F45CAF9}" type="slidenum">
              <a:rPr lang="en-IN" smtClean="0"/>
              <a:t>‹#›</a:t>
            </a:fld>
            <a:endParaRPr lang="en-IN"/>
          </a:p>
        </p:txBody>
      </p:sp>
    </p:spTree>
    <p:extLst>
      <p:ext uri="{BB962C8B-B14F-4D97-AF65-F5344CB8AC3E}">
        <p14:creationId xmlns:p14="http://schemas.microsoft.com/office/powerpoint/2010/main" val="15787307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122DABFC-221E-4F7C-8511-A9761CDF0E9D}" type="datetimeFigureOut">
              <a:rPr lang="en-IN" smtClean="0"/>
              <a:t>20-11-2025</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0BFD3F7-160B-4C37-9F93-684E0F45CAF9}" type="slidenum">
              <a:rPr lang="en-IN" smtClean="0"/>
              <a:t>‹#›</a:t>
            </a:fld>
            <a:endParaRPr lang="en-IN"/>
          </a:p>
        </p:txBody>
      </p:sp>
    </p:spTree>
    <p:extLst>
      <p:ext uri="{BB962C8B-B14F-4D97-AF65-F5344CB8AC3E}">
        <p14:creationId xmlns:p14="http://schemas.microsoft.com/office/powerpoint/2010/main" val="20708205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22DABFC-221E-4F7C-8511-A9761CDF0E9D}" type="datetimeFigureOut">
              <a:rPr lang="en-IN" smtClean="0"/>
              <a:t>20-11-2025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0BFD3F7-160B-4C37-9F93-684E0F45CAF9}" type="slidenum">
              <a:rPr lang="en-IN" smtClean="0"/>
              <a:t>‹#›</a:t>
            </a:fld>
            <a:endParaRPr lang="en-IN"/>
          </a:p>
        </p:txBody>
      </p:sp>
    </p:spTree>
    <p:extLst>
      <p:ext uri="{BB962C8B-B14F-4D97-AF65-F5344CB8AC3E}">
        <p14:creationId xmlns:p14="http://schemas.microsoft.com/office/powerpoint/2010/main" val="6192740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22DABFC-221E-4F7C-8511-A9761CDF0E9D}" type="datetimeFigureOut">
              <a:rPr lang="en-IN" smtClean="0"/>
              <a:t>20-11-2025</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0BFD3F7-160B-4C37-9F93-684E0F45CAF9}"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7852601"/>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hyperlink" Target="https://ieeexplore.ieee.org/stamp/stamp.jsp?tp=&amp;arnumber=7497354" TargetMode="External"/><Relationship Id="rId3" Type="http://schemas.openxmlformats.org/officeDocument/2006/relationships/hyperlink" Target="https://greatscottgadgets.com/sdr/1/" TargetMode="External"/><Relationship Id="rId7" Type="http://schemas.openxmlformats.org/officeDocument/2006/relationships/hyperlink" Target="https://www.mdpi.com/1424-8220/23/1/507/pdf?version=1672910374" TargetMode="External"/><Relationship Id="rId2" Type="http://schemas.openxmlformats.org/officeDocument/2006/relationships/hyperlink" Target="https://www.mathworks.com/help/fusion/ug/object-tracking-using-time-difference-of-arrival.html" TargetMode="External"/><Relationship Id="rId1" Type="http://schemas.openxmlformats.org/officeDocument/2006/relationships/slideLayout" Target="../slideLayouts/slideLayout2.xml"/><Relationship Id="rId6" Type="http://schemas.openxmlformats.org/officeDocument/2006/relationships/hyperlink" Target="https://www.mdpi.com/1424-8220/18/11/4073/pdf?version=1542876960" TargetMode="External"/><Relationship Id="rId5" Type="http://schemas.openxmlformats.org/officeDocument/2006/relationships/hyperlink" Target="https://olegkutkov.me/2020/06/17/combining-two-hackrf-sdr-to-see-more/" TargetMode="External"/><Relationship Id="rId4" Type="http://schemas.openxmlformats.org/officeDocument/2006/relationships/hyperlink" Target="https://panoradio-sdr.de/tdoa-transmitter-localization-with-rtl-sdr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D94FB2-575C-47C5-9BF5-AE0E3E52ADEB}"/>
              </a:ext>
            </a:extLst>
          </p:cNvPr>
          <p:cNvSpPr>
            <a:spLocks noGrp="1"/>
          </p:cNvSpPr>
          <p:nvPr>
            <p:ph type="ctrTitle"/>
          </p:nvPr>
        </p:nvSpPr>
        <p:spPr>
          <a:xfrm>
            <a:off x="1161144" y="1647616"/>
            <a:ext cx="10058400" cy="1608346"/>
          </a:xfrm>
        </p:spPr>
        <p:txBody>
          <a:bodyPr>
            <a:normAutofit fontScale="90000"/>
          </a:bodyPr>
          <a:lstStyle/>
          <a:p>
            <a:r>
              <a:rPr lang="en-IN" sz="6700" dirty="0"/>
              <a:t>Localization of Transmitter using TDOA analysis </a:t>
            </a:r>
            <a:r>
              <a:rPr lang="en-IN" sz="4000" dirty="0">
                <a:solidFill>
                  <a:schemeClr val="tx1"/>
                </a:solidFill>
              </a:rPr>
              <a:t>Mid Term Report</a:t>
            </a:r>
            <a:endParaRPr lang="en-IN" sz="6000" dirty="0">
              <a:solidFill>
                <a:schemeClr val="tx1"/>
              </a:solidFill>
            </a:endParaRPr>
          </a:p>
        </p:txBody>
      </p:sp>
      <p:sp>
        <p:nvSpPr>
          <p:cNvPr id="3" name="Subtitle 2">
            <a:extLst>
              <a:ext uri="{FF2B5EF4-FFF2-40B4-BE49-F238E27FC236}">
                <a16:creationId xmlns:a16="http://schemas.microsoft.com/office/drawing/2014/main" id="{32AC3550-3E4B-D498-C8A7-85E6E01DF1AA}"/>
              </a:ext>
            </a:extLst>
          </p:cNvPr>
          <p:cNvSpPr>
            <a:spLocks noGrp="1"/>
          </p:cNvSpPr>
          <p:nvPr>
            <p:ph type="subTitle" idx="1"/>
          </p:nvPr>
        </p:nvSpPr>
        <p:spPr>
          <a:xfrm>
            <a:off x="1524000" y="3602038"/>
            <a:ext cx="9144000" cy="557732"/>
          </a:xfrm>
        </p:spPr>
        <p:txBody>
          <a:bodyPr>
            <a:normAutofit/>
          </a:bodyPr>
          <a:lstStyle/>
          <a:p>
            <a:pPr algn="ctr"/>
            <a:r>
              <a:rPr lang="en-IN" sz="2800" dirty="0">
                <a:solidFill>
                  <a:schemeClr val="tx1"/>
                </a:solidFill>
              </a:rPr>
              <a:t>Supervisor – Prof. Seshan </a:t>
            </a:r>
            <a:r>
              <a:rPr lang="en-IN" sz="2800" dirty="0" err="1">
                <a:solidFill>
                  <a:schemeClr val="tx1"/>
                </a:solidFill>
              </a:rPr>
              <a:t>Srirangarajan</a:t>
            </a:r>
            <a:endParaRPr lang="en-IN" sz="2800" dirty="0">
              <a:solidFill>
                <a:schemeClr val="tx1"/>
              </a:solidFill>
            </a:endParaRPr>
          </a:p>
        </p:txBody>
      </p:sp>
      <p:sp>
        <p:nvSpPr>
          <p:cNvPr id="5" name="TextBox 4">
            <a:extLst>
              <a:ext uri="{FF2B5EF4-FFF2-40B4-BE49-F238E27FC236}">
                <a16:creationId xmlns:a16="http://schemas.microsoft.com/office/drawing/2014/main" id="{863D0093-2F4C-62A8-23B3-62D70023ED64}"/>
              </a:ext>
            </a:extLst>
          </p:cNvPr>
          <p:cNvSpPr txBox="1"/>
          <p:nvPr/>
        </p:nvSpPr>
        <p:spPr>
          <a:xfrm>
            <a:off x="3442817" y="4470637"/>
            <a:ext cx="5016082" cy="707886"/>
          </a:xfrm>
          <a:prstGeom prst="rect">
            <a:avLst/>
          </a:prstGeom>
          <a:noFill/>
        </p:spPr>
        <p:txBody>
          <a:bodyPr wrap="square">
            <a:spAutoFit/>
          </a:bodyPr>
          <a:lstStyle/>
          <a:p>
            <a:pPr algn="ctr"/>
            <a:r>
              <a:rPr lang="en-IN" sz="2000" dirty="0">
                <a:solidFill>
                  <a:schemeClr val="tx1">
                    <a:lumMod val="50000"/>
                    <a:lumOff val="50000"/>
                  </a:schemeClr>
                </a:solidFill>
              </a:rPr>
              <a:t>By -</a:t>
            </a:r>
          </a:p>
          <a:p>
            <a:pPr algn="ctr"/>
            <a:r>
              <a:rPr lang="en-IN" sz="2000" dirty="0">
                <a:solidFill>
                  <a:schemeClr val="tx1">
                    <a:lumMod val="50000"/>
                    <a:lumOff val="50000"/>
                  </a:schemeClr>
                </a:solidFill>
              </a:rPr>
              <a:t>Divyansh Kumar and Gopal Saha</a:t>
            </a:r>
          </a:p>
        </p:txBody>
      </p:sp>
    </p:spTree>
    <p:extLst>
      <p:ext uri="{BB962C8B-B14F-4D97-AF65-F5344CB8AC3E}">
        <p14:creationId xmlns:p14="http://schemas.microsoft.com/office/powerpoint/2010/main" val="12133197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A1670DC-D913-DEFB-D630-F6C0D91DECE6}"/>
              </a:ext>
            </a:extLst>
          </p:cNvPr>
          <p:cNvSpPr txBox="1"/>
          <p:nvPr/>
        </p:nvSpPr>
        <p:spPr>
          <a:xfrm>
            <a:off x="569626" y="299803"/>
            <a:ext cx="184731" cy="369332"/>
          </a:xfrm>
          <a:prstGeom prst="rect">
            <a:avLst/>
          </a:prstGeom>
          <a:noFill/>
        </p:spPr>
        <p:txBody>
          <a:bodyPr wrap="none" rtlCol="0">
            <a:spAutoFit/>
          </a:bodyPr>
          <a:lstStyle/>
          <a:p>
            <a:endParaRPr lang="en-IN" dirty="0"/>
          </a:p>
        </p:txBody>
      </p:sp>
      <p:sp>
        <p:nvSpPr>
          <p:cNvPr id="3" name="Title 1">
            <a:extLst>
              <a:ext uri="{FF2B5EF4-FFF2-40B4-BE49-F238E27FC236}">
                <a16:creationId xmlns:a16="http://schemas.microsoft.com/office/drawing/2014/main" id="{EF249D91-0EB3-E186-727D-DA167A7771AC}"/>
              </a:ext>
            </a:extLst>
          </p:cNvPr>
          <p:cNvSpPr txBox="1">
            <a:spLocks/>
          </p:cNvSpPr>
          <p:nvPr/>
        </p:nvSpPr>
        <p:spPr>
          <a:xfrm>
            <a:off x="-25506" y="59701"/>
            <a:ext cx="11954656" cy="1137843"/>
          </a:xfrm>
          <a:prstGeom prst="rect">
            <a:avLst/>
          </a:prstGeom>
        </p:spPr>
        <p:txBody>
          <a:bodyPr>
            <a:normAutofit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IN" sz="4400" dirty="0"/>
              <a:t>Transmitter and receiver placement and circuit simulation</a:t>
            </a:r>
          </a:p>
        </p:txBody>
      </p:sp>
      <p:pic>
        <p:nvPicPr>
          <p:cNvPr id="10" name="Picture 9" descr="A computer on a desk&#10;&#10;AI-generated content may be incorrect.">
            <a:extLst>
              <a:ext uri="{FF2B5EF4-FFF2-40B4-BE49-F238E27FC236}">
                <a16:creationId xmlns:a16="http://schemas.microsoft.com/office/drawing/2014/main" id="{EA10FC76-C2CE-59CC-2F14-0C3390D2084A}"/>
              </a:ext>
            </a:extLst>
          </p:cNvPr>
          <p:cNvPicPr>
            <a:picLocks noChangeAspect="1"/>
          </p:cNvPicPr>
          <p:nvPr/>
        </p:nvPicPr>
        <p:blipFill>
          <a:blip r:embed="rId2">
            <a:extLst>
              <a:ext uri="{28A0092B-C50C-407E-A947-70E740481C1C}">
                <a14:useLocalDpi xmlns:a14="http://schemas.microsoft.com/office/drawing/2010/main" val="0"/>
              </a:ext>
            </a:extLst>
          </a:blip>
          <a:srcRect l="17817" r="37484" b="3833"/>
          <a:stretch>
            <a:fillRect/>
          </a:stretch>
        </p:blipFill>
        <p:spPr>
          <a:xfrm>
            <a:off x="2068078" y="2027410"/>
            <a:ext cx="3481833" cy="3365042"/>
          </a:xfrm>
          <a:prstGeom prst="rect">
            <a:avLst/>
          </a:prstGeom>
        </p:spPr>
      </p:pic>
      <p:sp>
        <p:nvSpPr>
          <p:cNvPr id="5" name="TextBox 4">
            <a:extLst>
              <a:ext uri="{FF2B5EF4-FFF2-40B4-BE49-F238E27FC236}">
                <a16:creationId xmlns:a16="http://schemas.microsoft.com/office/drawing/2014/main" id="{A76CFF1D-3D90-AB27-EEE2-FF317B814606}"/>
              </a:ext>
            </a:extLst>
          </p:cNvPr>
          <p:cNvSpPr txBox="1"/>
          <p:nvPr/>
        </p:nvSpPr>
        <p:spPr>
          <a:xfrm>
            <a:off x="6845658" y="1265382"/>
            <a:ext cx="5083492" cy="1015663"/>
          </a:xfrm>
          <a:prstGeom prst="rect">
            <a:avLst/>
          </a:prstGeom>
          <a:noFill/>
        </p:spPr>
        <p:txBody>
          <a:bodyPr wrap="square" rtlCol="0">
            <a:spAutoFit/>
          </a:bodyPr>
          <a:lstStyle/>
          <a:p>
            <a:r>
              <a:rPr lang="en-IN" sz="2000" dirty="0"/>
              <a:t>For synchronization we used </a:t>
            </a:r>
            <a:r>
              <a:rPr lang="en-IN" sz="2000" dirty="0">
                <a:highlight>
                  <a:srgbClr val="FFFF00"/>
                </a:highlight>
              </a:rPr>
              <a:t>SMA cable </a:t>
            </a:r>
            <a:r>
              <a:rPr lang="en-IN" sz="2000" dirty="0"/>
              <a:t>to connect master CLOCKOUT of </a:t>
            </a:r>
            <a:r>
              <a:rPr lang="en-IN" sz="2000" dirty="0" err="1"/>
              <a:t>HackRF</a:t>
            </a:r>
            <a:r>
              <a:rPr lang="en-IN" sz="2000" dirty="0"/>
              <a:t> 1 to CLOCKIN of </a:t>
            </a:r>
            <a:r>
              <a:rPr lang="en-IN" sz="2000" dirty="0" err="1"/>
              <a:t>HackRF</a:t>
            </a:r>
            <a:r>
              <a:rPr lang="en-IN" sz="2000" dirty="0"/>
              <a:t> 2</a:t>
            </a:r>
          </a:p>
        </p:txBody>
      </p:sp>
      <p:sp>
        <p:nvSpPr>
          <p:cNvPr id="6" name="TextBox 5">
            <a:extLst>
              <a:ext uri="{FF2B5EF4-FFF2-40B4-BE49-F238E27FC236}">
                <a16:creationId xmlns:a16="http://schemas.microsoft.com/office/drawing/2014/main" id="{F293A54A-D884-DFF2-471E-8A8AAE0993B7}"/>
              </a:ext>
            </a:extLst>
          </p:cNvPr>
          <p:cNvSpPr txBox="1"/>
          <p:nvPr/>
        </p:nvSpPr>
        <p:spPr>
          <a:xfrm>
            <a:off x="169366" y="845422"/>
            <a:ext cx="4540322" cy="1323439"/>
          </a:xfrm>
          <a:prstGeom prst="rect">
            <a:avLst/>
          </a:prstGeom>
          <a:noFill/>
        </p:spPr>
        <p:txBody>
          <a:bodyPr wrap="square" rtlCol="0">
            <a:spAutoFit/>
          </a:bodyPr>
          <a:lstStyle/>
          <a:p>
            <a:r>
              <a:rPr lang="en-IN" sz="2000" b="1" u="sng" dirty="0" err="1"/>
              <a:t>Equipments</a:t>
            </a:r>
            <a:r>
              <a:rPr lang="en-IN" sz="2000" b="1" u="sng" dirty="0"/>
              <a:t> used</a:t>
            </a:r>
          </a:p>
          <a:p>
            <a:r>
              <a:rPr lang="en-IN" sz="2000" dirty="0"/>
              <a:t>3x </a:t>
            </a:r>
            <a:r>
              <a:rPr lang="en-IN" sz="2000" dirty="0" err="1"/>
              <a:t>HackRF</a:t>
            </a:r>
            <a:r>
              <a:rPr lang="en-IN" sz="2000" dirty="0"/>
              <a:t> one (2 Rx and 1 Tx)</a:t>
            </a:r>
          </a:p>
          <a:p>
            <a:r>
              <a:rPr lang="en-IN" sz="2000" dirty="0"/>
              <a:t>1 SMA splitter cable</a:t>
            </a:r>
          </a:p>
          <a:p>
            <a:r>
              <a:rPr lang="en-IN" sz="2000" dirty="0"/>
              <a:t>3x Antennas</a:t>
            </a:r>
          </a:p>
        </p:txBody>
      </p:sp>
      <p:sp>
        <p:nvSpPr>
          <p:cNvPr id="4" name="Arrow: Right 3">
            <a:extLst>
              <a:ext uri="{FF2B5EF4-FFF2-40B4-BE49-F238E27FC236}">
                <a16:creationId xmlns:a16="http://schemas.microsoft.com/office/drawing/2014/main" id="{A5F505A1-9388-422D-6860-7657C48314DF}"/>
              </a:ext>
            </a:extLst>
          </p:cNvPr>
          <p:cNvSpPr/>
          <p:nvPr/>
        </p:nvSpPr>
        <p:spPr>
          <a:xfrm>
            <a:off x="5083493" y="4069801"/>
            <a:ext cx="1404852" cy="4571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Arrow: Right 6">
            <a:extLst>
              <a:ext uri="{FF2B5EF4-FFF2-40B4-BE49-F238E27FC236}">
                <a16:creationId xmlns:a16="http://schemas.microsoft.com/office/drawing/2014/main" id="{CEE178CE-568F-1755-E5F9-F1CE36D830D4}"/>
              </a:ext>
            </a:extLst>
          </p:cNvPr>
          <p:cNvSpPr/>
          <p:nvPr/>
        </p:nvSpPr>
        <p:spPr>
          <a:xfrm flipV="1">
            <a:off x="4381067" y="3595448"/>
            <a:ext cx="1899811" cy="4571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Arrow: Right 8">
            <a:extLst>
              <a:ext uri="{FF2B5EF4-FFF2-40B4-BE49-F238E27FC236}">
                <a16:creationId xmlns:a16="http://schemas.microsoft.com/office/drawing/2014/main" id="{91226FE8-34D3-C624-BF3F-84A566B6A37E}"/>
              </a:ext>
            </a:extLst>
          </p:cNvPr>
          <p:cNvSpPr/>
          <p:nvPr/>
        </p:nvSpPr>
        <p:spPr>
          <a:xfrm rot="4825786">
            <a:off x="3131160" y="4875682"/>
            <a:ext cx="1813248" cy="8814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03B3026F-BDE0-6E6B-2169-41BC6D0F9562}"/>
              </a:ext>
            </a:extLst>
          </p:cNvPr>
          <p:cNvSpPr txBox="1"/>
          <p:nvPr/>
        </p:nvSpPr>
        <p:spPr>
          <a:xfrm>
            <a:off x="3989588" y="5821086"/>
            <a:ext cx="1154611" cy="369332"/>
          </a:xfrm>
          <a:prstGeom prst="rect">
            <a:avLst/>
          </a:prstGeom>
          <a:noFill/>
        </p:spPr>
        <p:txBody>
          <a:bodyPr wrap="none" rtlCol="0">
            <a:spAutoFit/>
          </a:bodyPr>
          <a:lstStyle/>
          <a:p>
            <a:r>
              <a:rPr lang="en-IN" dirty="0"/>
              <a:t>Receiver 1</a:t>
            </a:r>
          </a:p>
        </p:txBody>
      </p:sp>
      <p:sp>
        <p:nvSpPr>
          <p:cNvPr id="12" name="TextBox 11">
            <a:extLst>
              <a:ext uri="{FF2B5EF4-FFF2-40B4-BE49-F238E27FC236}">
                <a16:creationId xmlns:a16="http://schemas.microsoft.com/office/drawing/2014/main" id="{E06F86BA-4B16-CC30-97DE-E0872E9F59AC}"/>
              </a:ext>
            </a:extLst>
          </p:cNvPr>
          <p:cNvSpPr txBox="1"/>
          <p:nvPr/>
        </p:nvSpPr>
        <p:spPr>
          <a:xfrm>
            <a:off x="6541596" y="3854014"/>
            <a:ext cx="1154611" cy="369332"/>
          </a:xfrm>
          <a:prstGeom prst="rect">
            <a:avLst/>
          </a:prstGeom>
          <a:noFill/>
        </p:spPr>
        <p:txBody>
          <a:bodyPr wrap="none" rtlCol="0">
            <a:spAutoFit/>
          </a:bodyPr>
          <a:lstStyle/>
          <a:p>
            <a:r>
              <a:rPr lang="en-IN" dirty="0"/>
              <a:t>Receiver 2</a:t>
            </a:r>
          </a:p>
        </p:txBody>
      </p:sp>
      <p:sp>
        <p:nvSpPr>
          <p:cNvPr id="13" name="TextBox 12">
            <a:extLst>
              <a:ext uri="{FF2B5EF4-FFF2-40B4-BE49-F238E27FC236}">
                <a16:creationId xmlns:a16="http://schemas.microsoft.com/office/drawing/2014/main" id="{ACF3B635-9061-82A5-B4BB-8E99A12D4A54}"/>
              </a:ext>
            </a:extLst>
          </p:cNvPr>
          <p:cNvSpPr txBox="1"/>
          <p:nvPr/>
        </p:nvSpPr>
        <p:spPr>
          <a:xfrm>
            <a:off x="6280878" y="3399538"/>
            <a:ext cx="1261114" cy="369332"/>
          </a:xfrm>
          <a:prstGeom prst="rect">
            <a:avLst/>
          </a:prstGeom>
          <a:noFill/>
        </p:spPr>
        <p:txBody>
          <a:bodyPr wrap="none" rtlCol="0">
            <a:spAutoFit/>
          </a:bodyPr>
          <a:lstStyle/>
          <a:p>
            <a:r>
              <a:rPr lang="en-IN" dirty="0"/>
              <a:t>Transmitter</a:t>
            </a:r>
          </a:p>
        </p:txBody>
      </p:sp>
      <p:sp>
        <p:nvSpPr>
          <p:cNvPr id="14" name="Arrow: Right 13">
            <a:extLst>
              <a:ext uri="{FF2B5EF4-FFF2-40B4-BE49-F238E27FC236}">
                <a16:creationId xmlns:a16="http://schemas.microsoft.com/office/drawing/2014/main" id="{0F23F9CA-0169-4978-7023-94C731649657}"/>
              </a:ext>
            </a:extLst>
          </p:cNvPr>
          <p:cNvSpPr/>
          <p:nvPr/>
        </p:nvSpPr>
        <p:spPr>
          <a:xfrm>
            <a:off x="4803172" y="5126073"/>
            <a:ext cx="1477705" cy="4571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F64EC381-2930-B86D-657E-C4B9AEA5A927}"/>
              </a:ext>
            </a:extLst>
          </p:cNvPr>
          <p:cNvSpPr txBox="1"/>
          <p:nvPr/>
        </p:nvSpPr>
        <p:spPr>
          <a:xfrm>
            <a:off x="6334298" y="4990193"/>
            <a:ext cx="1170192" cy="369332"/>
          </a:xfrm>
          <a:prstGeom prst="rect">
            <a:avLst/>
          </a:prstGeom>
          <a:noFill/>
        </p:spPr>
        <p:txBody>
          <a:bodyPr wrap="none" rtlCol="0">
            <a:spAutoFit/>
          </a:bodyPr>
          <a:lstStyle/>
          <a:p>
            <a:r>
              <a:rPr lang="en-IN" dirty="0"/>
              <a:t>SMA cable</a:t>
            </a:r>
          </a:p>
        </p:txBody>
      </p:sp>
    </p:spTree>
    <p:extLst>
      <p:ext uri="{BB962C8B-B14F-4D97-AF65-F5344CB8AC3E}">
        <p14:creationId xmlns:p14="http://schemas.microsoft.com/office/powerpoint/2010/main" val="591927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500"/>
                                        <p:tgtEl>
                                          <p:spTgt spid="14"/>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500"/>
                                        <p:tgtEl>
                                          <p:spTgt spid="15"/>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fade">
                                      <p:cBhvr>
                                        <p:cTn id="3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4" grpId="0" animBg="1"/>
      <p:bldP spid="7" grpId="0" animBg="1"/>
      <p:bldP spid="9" grpId="0" animBg="1"/>
      <p:bldP spid="11" grpId="0"/>
      <p:bldP spid="12" grpId="0"/>
      <p:bldP spid="13" grpId="0"/>
      <p:bldP spid="14" grpId="0" animBg="1"/>
      <p:bldP spid="1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omputer screen shot of a diagram&#10;&#10;AI-generated content may be incorrect.">
            <a:extLst>
              <a:ext uri="{FF2B5EF4-FFF2-40B4-BE49-F238E27FC236}">
                <a16:creationId xmlns:a16="http://schemas.microsoft.com/office/drawing/2014/main" id="{103309B6-E332-D455-5588-2ECC185DAF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790" y="233362"/>
            <a:ext cx="11742420" cy="5274915"/>
          </a:xfrm>
          <a:prstGeom prst="rect">
            <a:avLst/>
          </a:prstGeom>
        </p:spPr>
      </p:pic>
      <p:sp>
        <p:nvSpPr>
          <p:cNvPr id="4" name="TextBox 3">
            <a:extLst>
              <a:ext uri="{FF2B5EF4-FFF2-40B4-BE49-F238E27FC236}">
                <a16:creationId xmlns:a16="http://schemas.microsoft.com/office/drawing/2014/main" id="{F4819CA4-35CC-F40C-97A5-DADB978BC2D6}"/>
              </a:ext>
            </a:extLst>
          </p:cNvPr>
          <p:cNvSpPr txBox="1"/>
          <p:nvPr/>
        </p:nvSpPr>
        <p:spPr>
          <a:xfrm>
            <a:off x="3792511" y="5508277"/>
            <a:ext cx="4845622" cy="369332"/>
          </a:xfrm>
          <a:prstGeom prst="rect">
            <a:avLst/>
          </a:prstGeom>
          <a:noFill/>
        </p:spPr>
        <p:txBody>
          <a:bodyPr wrap="none" rtlCol="0">
            <a:spAutoFit/>
          </a:bodyPr>
          <a:lstStyle/>
          <a:p>
            <a:r>
              <a:rPr lang="en-IN" dirty="0"/>
              <a:t>Flowgraph for 2 receiver and 1 transmitter circuit</a:t>
            </a:r>
          </a:p>
        </p:txBody>
      </p:sp>
    </p:spTree>
    <p:extLst>
      <p:ext uri="{BB962C8B-B14F-4D97-AF65-F5344CB8AC3E}">
        <p14:creationId xmlns:p14="http://schemas.microsoft.com/office/powerpoint/2010/main" val="38092672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F430C-2D7D-C89F-F5E8-0A4212F5001D}"/>
              </a:ext>
            </a:extLst>
          </p:cNvPr>
          <p:cNvSpPr txBox="1">
            <a:spLocks/>
          </p:cNvSpPr>
          <p:nvPr/>
        </p:nvSpPr>
        <p:spPr>
          <a:xfrm>
            <a:off x="-224851" y="101464"/>
            <a:ext cx="3020518" cy="94628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IN" sz="4000" dirty="0"/>
              <a:t>Result</a:t>
            </a:r>
          </a:p>
        </p:txBody>
      </p:sp>
      <p:sp>
        <p:nvSpPr>
          <p:cNvPr id="3" name="TextBox 2">
            <a:extLst>
              <a:ext uri="{FF2B5EF4-FFF2-40B4-BE49-F238E27FC236}">
                <a16:creationId xmlns:a16="http://schemas.microsoft.com/office/drawing/2014/main" id="{0E9DCA94-B530-74AE-B9C7-D26E9F97FC59}"/>
              </a:ext>
            </a:extLst>
          </p:cNvPr>
          <p:cNvSpPr txBox="1"/>
          <p:nvPr/>
        </p:nvSpPr>
        <p:spPr>
          <a:xfrm>
            <a:off x="344170" y="752531"/>
            <a:ext cx="11884728" cy="2492990"/>
          </a:xfrm>
          <a:prstGeom prst="rect">
            <a:avLst/>
          </a:prstGeom>
          <a:noFill/>
        </p:spPr>
        <p:txBody>
          <a:bodyPr wrap="none" rtlCol="0">
            <a:spAutoFit/>
          </a:bodyPr>
          <a:lstStyle/>
          <a:p>
            <a:r>
              <a:rPr lang="en-IN" sz="2000" dirty="0"/>
              <a:t>Ran a Python Script that does cross correlation in the frequency domain using Fast Fourier Transform (FFT).</a:t>
            </a:r>
          </a:p>
          <a:p>
            <a:br>
              <a:rPr lang="en-IN" sz="2400" dirty="0"/>
            </a:br>
            <a:r>
              <a:rPr lang="en-IN" sz="2000" i="1" u="sng" dirty="0"/>
              <a:t>Cross- correlation Theorem </a:t>
            </a:r>
            <a:r>
              <a:rPr lang="en-IN" sz="2000" i="1" dirty="0"/>
              <a:t>– correlation in time domain is equivalent to a multiplication in the frequency domain</a:t>
            </a:r>
          </a:p>
          <a:p>
            <a:endParaRPr lang="en-IN" sz="2000" i="1" dirty="0"/>
          </a:p>
          <a:p>
            <a:r>
              <a:rPr lang="en-IN" sz="2000" dirty="0"/>
              <a:t>Our Script calculates time difference of arrival</a:t>
            </a:r>
            <a:br>
              <a:rPr lang="en-IN" dirty="0"/>
            </a:br>
            <a:br>
              <a:rPr lang="en-IN" dirty="0"/>
            </a:br>
            <a:r>
              <a:rPr lang="en-IN" sz="1600" dirty="0"/>
              <a:t> </a:t>
            </a:r>
          </a:p>
          <a:p>
            <a:endParaRPr lang="en-IN" dirty="0"/>
          </a:p>
        </p:txBody>
      </p:sp>
      <p:pic>
        <p:nvPicPr>
          <p:cNvPr id="5" name="Picture 4" descr="A graph with blue lines&#10;&#10;AI-generated content may be incorrect.">
            <a:extLst>
              <a:ext uri="{FF2B5EF4-FFF2-40B4-BE49-F238E27FC236}">
                <a16:creationId xmlns:a16="http://schemas.microsoft.com/office/drawing/2014/main" id="{FC2CD668-6BE7-5D7A-8361-6DAE6836A3C1}"/>
              </a:ext>
            </a:extLst>
          </p:cNvPr>
          <p:cNvPicPr>
            <a:picLocks noChangeAspect="1"/>
          </p:cNvPicPr>
          <p:nvPr/>
        </p:nvPicPr>
        <p:blipFill>
          <a:blip r:embed="rId2">
            <a:extLst>
              <a:ext uri="{28A0092B-C50C-407E-A947-70E740481C1C}">
                <a14:useLocalDpi xmlns:a14="http://schemas.microsoft.com/office/drawing/2010/main" val="0"/>
              </a:ext>
            </a:extLst>
          </a:blip>
          <a:srcRect l="8373" t="7086" r="10098"/>
          <a:stretch>
            <a:fillRect/>
          </a:stretch>
        </p:blipFill>
        <p:spPr>
          <a:xfrm>
            <a:off x="5539809" y="2729365"/>
            <a:ext cx="6455521" cy="3829271"/>
          </a:xfrm>
          <a:prstGeom prst="rect">
            <a:avLst/>
          </a:prstGeom>
        </p:spPr>
      </p:pic>
      <p:pic>
        <p:nvPicPr>
          <p:cNvPr id="7" name="Picture 6" descr="A computer screen with white text&#10;&#10;AI-generated content may be incorrect.">
            <a:extLst>
              <a:ext uri="{FF2B5EF4-FFF2-40B4-BE49-F238E27FC236}">
                <a16:creationId xmlns:a16="http://schemas.microsoft.com/office/drawing/2014/main" id="{E65BC27A-A286-3AAF-A096-AB403302F9D8}"/>
              </a:ext>
            </a:extLst>
          </p:cNvPr>
          <p:cNvPicPr>
            <a:picLocks noChangeAspect="1"/>
          </p:cNvPicPr>
          <p:nvPr/>
        </p:nvPicPr>
        <p:blipFill>
          <a:blip r:embed="rId3">
            <a:extLst>
              <a:ext uri="{28A0092B-C50C-407E-A947-70E740481C1C}">
                <a14:useLocalDpi xmlns:a14="http://schemas.microsoft.com/office/drawing/2010/main" val="0"/>
              </a:ext>
            </a:extLst>
          </a:blip>
          <a:srcRect t="55907" r="43356"/>
          <a:stretch>
            <a:fillRect/>
          </a:stretch>
        </p:blipFill>
        <p:spPr>
          <a:xfrm>
            <a:off x="122134" y="2894257"/>
            <a:ext cx="5347066" cy="1486087"/>
          </a:xfrm>
          <a:prstGeom prst="rect">
            <a:avLst/>
          </a:prstGeom>
        </p:spPr>
      </p:pic>
      <p:sp>
        <p:nvSpPr>
          <p:cNvPr id="8" name="TextBox 7">
            <a:extLst>
              <a:ext uri="{FF2B5EF4-FFF2-40B4-BE49-F238E27FC236}">
                <a16:creationId xmlns:a16="http://schemas.microsoft.com/office/drawing/2014/main" id="{3F66C35E-A7EB-698A-2032-E1E61952715E}"/>
              </a:ext>
            </a:extLst>
          </p:cNvPr>
          <p:cNvSpPr txBox="1"/>
          <p:nvPr/>
        </p:nvSpPr>
        <p:spPr>
          <a:xfrm>
            <a:off x="284813" y="5064081"/>
            <a:ext cx="5179303" cy="1200329"/>
          </a:xfrm>
          <a:prstGeom prst="rect">
            <a:avLst/>
          </a:prstGeom>
          <a:noFill/>
        </p:spPr>
        <p:txBody>
          <a:bodyPr wrap="none" rtlCol="0">
            <a:spAutoFit/>
          </a:bodyPr>
          <a:lstStyle/>
          <a:p>
            <a:r>
              <a:rPr lang="en-IN" sz="2400" dirty="0"/>
              <a:t>Actual distance 0.2 meters</a:t>
            </a:r>
            <a:br>
              <a:rPr lang="en-IN" sz="2400" dirty="0"/>
            </a:br>
            <a:r>
              <a:rPr lang="en-IN" sz="2400" dirty="0"/>
              <a:t>From calculation we get 105,826 meters</a:t>
            </a:r>
          </a:p>
          <a:p>
            <a:r>
              <a:rPr lang="en-IN" sz="2400" dirty="0"/>
              <a:t>Huge error!</a:t>
            </a:r>
          </a:p>
        </p:txBody>
      </p:sp>
    </p:spTree>
    <p:extLst>
      <p:ext uri="{BB962C8B-B14F-4D97-AF65-F5344CB8AC3E}">
        <p14:creationId xmlns:p14="http://schemas.microsoft.com/office/powerpoint/2010/main" val="4072172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2DC131E-24B9-1E29-94BF-D36505416FC4}"/>
              </a:ext>
            </a:extLst>
          </p:cNvPr>
          <p:cNvSpPr txBox="1">
            <a:spLocks/>
          </p:cNvSpPr>
          <p:nvPr/>
        </p:nvSpPr>
        <p:spPr>
          <a:xfrm>
            <a:off x="-78109" y="70206"/>
            <a:ext cx="9845150" cy="85444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IN" sz="4000" dirty="0"/>
              <a:t>Synchronization, and optimal device placement </a:t>
            </a:r>
          </a:p>
        </p:txBody>
      </p:sp>
      <p:sp>
        <p:nvSpPr>
          <p:cNvPr id="5" name="TextBox 4">
            <a:extLst>
              <a:ext uri="{FF2B5EF4-FFF2-40B4-BE49-F238E27FC236}">
                <a16:creationId xmlns:a16="http://schemas.microsoft.com/office/drawing/2014/main" id="{982339A9-E48F-E8C3-13C2-CA0373EC3E71}"/>
              </a:ext>
            </a:extLst>
          </p:cNvPr>
          <p:cNvSpPr txBox="1"/>
          <p:nvPr/>
        </p:nvSpPr>
        <p:spPr>
          <a:xfrm>
            <a:off x="333172" y="743433"/>
            <a:ext cx="10197419" cy="3724096"/>
          </a:xfrm>
          <a:prstGeom prst="rect">
            <a:avLst/>
          </a:prstGeom>
          <a:noFill/>
        </p:spPr>
        <p:txBody>
          <a:bodyPr wrap="square" rtlCol="0">
            <a:spAutoFit/>
          </a:bodyPr>
          <a:lstStyle/>
          <a:p>
            <a:r>
              <a:rPr lang="en-IN" sz="2000" u="sng" dirty="0"/>
              <a:t>Clock in clock out method </a:t>
            </a:r>
            <a:r>
              <a:rPr lang="en-IN" sz="2000" dirty="0"/>
              <a:t>is not feasible as</a:t>
            </a:r>
          </a:p>
          <a:p>
            <a:r>
              <a:rPr lang="en-IN" sz="2000" dirty="0"/>
              <a:t>	Receivers need to be close</a:t>
            </a:r>
          </a:p>
          <a:p>
            <a:r>
              <a:rPr lang="en-IN" sz="2000" dirty="0"/>
              <a:t>	The SMA splitter cable induces phase delay</a:t>
            </a:r>
          </a:p>
          <a:p>
            <a:endParaRPr lang="en-IN" u="sng" dirty="0"/>
          </a:p>
          <a:p>
            <a:r>
              <a:rPr lang="en-IN" sz="2000" u="sng" dirty="0"/>
              <a:t>Achievable Resolution for delay measurement</a:t>
            </a:r>
          </a:p>
          <a:p>
            <a:r>
              <a:rPr lang="en-IN" sz="2000" dirty="0"/>
              <a:t>	10MHz sampling =&gt; 100ns . 3 . 1e8 = 30m</a:t>
            </a:r>
          </a:p>
          <a:p>
            <a:r>
              <a:rPr lang="en-IN" sz="2000" dirty="0"/>
              <a:t>	2GHz sampling =&gt; 0.5ns . 3 . 1e8 = 0.15m (good for lab experiment!)</a:t>
            </a:r>
          </a:p>
          <a:p>
            <a:endParaRPr lang="en-IN" dirty="0"/>
          </a:p>
          <a:p>
            <a:r>
              <a:rPr lang="en-US" sz="2000" dirty="0"/>
              <a:t>This is the limiting factor for TDOA-based localization accuracy. </a:t>
            </a:r>
            <a:r>
              <a:rPr lang="en-US" sz="2000" i="1" dirty="0"/>
              <a:t>Can't provide external clock in GHz as </a:t>
            </a:r>
            <a:r>
              <a:rPr lang="en-US" sz="2000" i="1" dirty="0" err="1"/>
              <a:t>HackRF</a:t>
            </a:r>
            <a:r>
              <a:rPr lang="en-US" sz="2000" i="1" dirty="0"/>
              <a:t> CLKIN only accepts 10 MHz signals (3.3V square wave)</a:t>
            </a:r>
            <a:r>
              <a:rPr lang="en-US" sz="2000" dirty="0"/>
              <a:t>. </a:t>
            </a:r>
          </a:p>
          <a:p>
            <a:endParaRPr lang="en-US" sz="2000" dirty="0"/>
          </a:p>
          <a:p>
            <a:r>
              <a:rPr lang="en-US" sz="2000" dirty="0"/>
              <a:t>Therefore we need to perform this at a bigger scale.</a:t>
            </a:r>
            <a:endParaRPr lang="en-IN" sz="2000" dirty="0"/>
          </a:p>
        </p:txBody>
      </p:sp>
      <p:sp>
        <p:nvSpPr>
          <p:cNvPr id="6" name="TextBox 5">
            <a:extLst>
              <a:ext uri="{FF2B5EF4-FFF2-40B4-BE49-F238E27FC236}">
                <a16:creationId xmlns:a16="http://schemas.microsoft.com/office/drawing/2014/main" id="{35501685-F8D2-A4F0-ED25-83388B11FD2E}"/>
              </a:ext>
            </a:extLst>
          </p:cNvPr>
          <p:cNvSpPr txBox="1"/>
          <p:nvPr/>
        </p:nvSpPr>
        <p:spPr>
          <a:xfrm>
            <a:off x="333171" y="4808554"/>
            <a:ext cx="10197419" cy="1015663"/>
          </a:xfrm>
          <a:prstGeom prst="rect">
            <a:avLst/>
          </a:prstGeom>
          <a:noFill/>
        </p:spPr>
        <p:txBody>
          <a:bodyPr wrap="square" rtlCol="0">
            <a:spAutoFit/>
          </a:bodyPr>
          <a:lstStyle/>
          <a:p>
            <a:r>
              <a:rPr lang="en-IN" sz="2000" dirty="0"/>
              <a:t>After searching online we found a solution, using GPS clocks!</a:t>
            </a:r>
          </a:p>
          <a:p>
            <a:r>
              <a:rPr lang="en-IN" sz="2000" dirty="0"/>
              <a:t>	GPSDO is the best option. </a:t>
            </a:r>
          </a:p>
          <a:p>
            <a:r>
              <a:rPr lang="en-US" sz="2000" dirty="0"/>
              <a:t>Provides &lt;20ns synchronization accuracy between sites</a:t>
            </a:r>
            <a:endParaRPr lang="en-IN" sz="2000" dirty="0"/>
          </a:p>
        </p:txBody>
      </p:sp>
      <p:pic>
        <p:nvPicPr>
          <p:cNvPr id="8" name="Picture 7">
            <a:extLst>
              <a:ext uri="{FF2B5EF4-FFF2-40B4-BE49-F238E27FC236}">
                <a16:creationId xmlns:a16="http://schemas.microsoft.com/office/drawing/2014/main" id="{CE3FF92D-B02A-A64C-8312-3DCFB2D46475}"/>
              </a:ext>
            </a:extLst>
          </p:cNvPr>
          <p:cNvPicPr>
            <a:picLocks noChangeAspect="1"/>
          </p:cNvPicPr>
          <p:nvPr/>
        </p:nvPicPr>
        <p:blipFill>
          <a:blip r:embed="rId2"/>
          <a:stretch>
            <a:fillRect/>
          </a:stretch>
        </p:blipFill>
        <p:spPr>
          <a:xfrm>
            <a:off x="8441361" y="4002376"/>
            <a:ext cx="2651360" cy="2628021"/>
          </a:xfrm>
          <a:prstGeom prst="rect">
            <a:avLst/>
          </a:prstGeom>
        </p:spPr>
      </p:pic>
    </p:spTree>
    <p:extLst>
      <p:ext uri="{BB962C8B-B14F-4D97-AF65-F5344CB8AC3E}">
        <p14:creationId xmlns:p14="http://schemas.microsoft.com/office/powerpoint/2010/main" val="3105501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D4FAE-1F51-E62C-1DCC-E11EA3BDAE8E}"/>
              </a:ext>
            </a:extLst>
          </p:cNvPr>
          <p:cNvSpPr txBox="1">
            <a:spLocks/>
          </p:cNvSpPr>
          <p:nvPr/>
        </p:nvSpPr>
        <p:spPr>
          <a:xfrm>
            <a:off x="-262327" y="272573"/>
            <a:ext cx="4289086" cy="85444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IN" sz="4000" dirty="0"/>
              <a:t>Future Agenda</a:t>
            </a:r>
          </a:p>
        </p:txBody>
      </p:sp>
      <p:sp>
        <p:nvSpPr>
          <p:cNvPr id="3" name="TextBox 2">
            <a:extLst>
              <a:ext uri="{FF2B5EF4-FFF2-40B4-BE49-F238E27FC236}">
                <a16:creationId xmlns:a16="http://schemas.microsoft.com/office/drawing/2014/main" id="{ACA4109C-C969-5E1F-E0C0-3BC6929ABF51}"/>
              </a:ext>
            </a:extLst>
          </p:cNvPr>
          <p:cNvSpPr txBox="1"/>
          <p:nvPr/>
        </p:nvSpPr>
        <p:spPr>
          <a:xfrm>
            <a:off x="466628" y="2588153"/>
            <a:ext cx="9906110" cy="461665"/>
          </a:xfrm>
          <a:prstGeom prst="rect">
            <a:avLst/>
          </a:prstGeom>
          <a:noFill/>
        </p:spPr>
        <p:txBody>
          <a:bodyPr wrap="none" rtlCol="0">
            <a:spAutoFit/>
          </a:bodyPr>
          <a:lstStyle/>
          <a:p>
            <a:pPr marL="342900" indent="-342900">
              <a:buFont typeface="Arial" panose="020B0604020202020204" pitchFamily="34" charset="0"/>
              <a:buChar char="•"/>
            </a:pPr>
            <a:r>
              <a:rPr lang="en-IN" sz="2400" dirty="0"/>
              <a:t>Determine possible sites of installation of our receiver setup across campus</a:t>
            </a:r>
          </a:p>
        </p:txBody>
      </p:sp>
      <p:sp>
        <p:nvSpPr>
          <p:cNvPr id="4" name="TextBox 3">
            <a:extLst>
              <a:ext uri="{FF2B5EF4-FFF2-40B4-BE49-F238E27FC236}">
                <a16:creationId xmlns:a16="http://schemas.microsoft.com/office/drawing/2014/main" id="{4891E010-974D-9E21-171E-D714FDD0E989}"/>
              </a:ext>
            </a:extLst>
          </p:cNvPr>
          <p:cNvSpPr txBox="1"/>
          <p:nvPr/>
        </p:nvSpPr>
        <p:spPr>
          <a:xfrm>
            <a:off x="389745" y="1487895"/>
            <a:ext cx="9713628" cy="830997"/>
          </a:xfrm>
          <a:prstGeom prst="rect">
            <a:avLst/>
          </a:prstGeom>
          <a:noFill/>
        </p:spPr>
        <p:txBody>
          <a:bodyPr wrap="square" rtlCol="0">
            <a:spAutoFit/>
          </a:bodyPr>
          <a:lstStyle/>
          <a:p>
            <a:pPr marL="342900" indent="-342900">
              <a:buFont typeface="Arial" panose="020B0604020202020204" pitchFamily="34" charset="0"/>
              <a:buChar char="•"/>
            </a:pPr>
            <a:r>
              <a:rPr lang="en-US" sz="2400" dirty="0"/>
              <a:t>Achieve precise synchronization across all SDR (</a:t>
            </a:r>
            <a:r>
              <a:rPr lang="en-US" sz="2400" dirty="0" err="1"/>
              <a:t>HackRF</a:t>
            </a:r>
            <a:r>
              <a:rPr lang="en-US" sz="2400" dirty="0"/>
              <a:t>) receiver nodes using GPS Disciplined Oscillators as a frequency and timing reference</a:t>
            </a:r>
            <a:endParaRPr lang="en-IN" sz="3200" dirty="0"/>
          </a:p>
        </p:txBody>
      </p:sp>
      <p:sp>
        <p:nvSpPr>
          <p:cNvPr id="7" name="TextBox 6">
            <a:extLst>
              <a:ext uri="{FF2B5EF4-FFF2-40B4-BE49-F238E27FC236}">
                <a16:creationId xmlns:a16="http://schemas.microsoft.com/office/drawing/2014/main" id="{33D1586E-C1A4-9DF2-BCBA-8ED9C37FE1DA}"/>
              </a:ext>
            </a:extLst>
          </p:cNvPr>
          <p:cNvSpPr txBox="1"/>
          <p:nvPr/>
        </p:nvSpPr>
        <p:spPr>
          <a:xfrm>
            <a:off x="466628" y="4050005"/>
            <a:ext cx="9559861" cy="830997"/>
          </a:xfrm>
          <a:prstGeom prst="rect">
            <a:avLst/>
          </a:prstGeom>
          <a:noFill/>
        </p:spPr>
        <p:txBody>
          <a:bodyPr wrap="square" rtlCol="0">
            <a:spAutoFit/>
          </a:bodyPr>
          <a:lstStyle/>
          <a:p>
            <a:pPr marL="342900" indent="-342900">
              <a:buFont typeface="Arial" panose="020B0604020202020204" pitchFamily="34" charset="0"/>
              <a:buChar char="•"/>
            </a:pPr>
            <a:r>
              <a:rPr lang="en-US" sz="2400" dirty="0"/>
              <a:t>Set up Raspberry Pi 4 devices as local data acquisition and forwarding units for each receiver</a:t>
            </a:r>
            <a:endParaRPr lang="en-IN" sz="2800" dirty="0"/>
          </a:p>
        </p:txBody>
      </p:sp>
      <p:sp>
        <p:nvSpPr>
          <p:cNvPr id="8" name="TextBox 7">
            <a:extLst>
              <a:ext uri="{FF2B5EF4-FFF2-40B4-BE49-F238E27FC236}">
                <a16:creationId xmlns:a16="http://schemas.microsoft.com/office/drawing/2014/main" id="{ABE49F70-2EAF-772E-FA8E-F2EA6118950D}"/>
              </a:ext>
            </a:extLst>
          </p:cNvPr>
          <p:cNvSpPr txBox="1"/>
          <p:nvPr/>
        </p:nvSpPr>
        <p:spPr>
          <a:xfrm>
            <a:off x="811969" y="2965136"/>
            <a:ext cx="9291404" cy="707886"/>
          </a:xfrm>
          <a:prstGeom prst="rect">
            <a:avLst/>
          </a:prstGeom>
          <a:noFill/>
        </p:spPr>
        <p:txBody>
          <a:bodyPr wrap="square" rtlCol="0">
            <a:spAutoFit/>
          </a:bodyPr>
          <a:lstStyle/>
          <a:p>
            <a:r>
              <a:rPr lang="en-US" sz="2000" dirty="0"/>
              <a:t>Conduct a site survey using received GPS SNR, Wi-Fi heatmaps, and radio interference scans to identify clear line-of-sight positions</a:t>
            </a:r>
            <a:endParaRPr lang="en-IN" sz="2400" dirty="0"/>
          </a:p>
        </p:txBody>
      </p:sp>
    </p:spTree>
    <p:extLst>
      <p:ext uri="{BB962C8B-B14F-4D97-AF65-F5344CB8AC3E}">
        <p14:creationId xmlns:p14="http://schemas.microsoft.com/office/powerpoint/2010/main" val="33828028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BC8CEA-4249-19EA-BE4E-08533D3341F3}"/>
              </a:ext>
            </a:extLst>
          </p:cNvPr>
          <p:cNvSpPr>
            <a:spLocks noGrp="1"/>
          </p:cNvSpPr>
          <p:nvPr>
            <p:ph type="title"/>
          </p:nvPr>
        </p:nvSpPr>
        <p:spPr/>
        <p:txBody>
          <a:bodyPr/>
          <a:lstStyle/>
          <a:p>
            <a:r>
              <a:rPr lang="en-IN" dirty="0"/>
              <a:t>References</a:t>
            </a:r>
          </a:p>
        </p:txBody>
      </p:sp>
      <p:sp>
        <p:nvSpPr>
          <p:cNvPr id="5" name="Content Placeholder 4">
            <a:extLst>
              <a:ext uri="{FF2B5EF4-FFF2-40B4-BE49-F238E27FC236}">
                <a16:creationId xmlns:a16="http://schemas.microsoft.com/office/drawing/2014/main" id="{F941DF20-51B8-7AA9-4AB5-D1CA8204158E}"/>
              </a:ext>
            </a:extLst>
          </p:cNvPr>
          <p:cNvSpPr>
            <a:spLocks noGrp="1"/>
          </p:cNvSpPr>
          <p:nvPr>
            <p:ph idx="1"/>
          </p:nvPr>
        </p:nvSpPr>
        <p:spPr/>
        <p:txBody>
          <a:bodyPr/>
          <a:lstStyle/>
          <a:p>
            <a:pPr marL="0" indent="0">
              <a:buNone/>
            </a:pPr>
            <a:r>
              <a:rPr lang="en-US" dirty="0">
                <a:hlinkClick r:id="rId2"/>
              </a:rPr>
              <a:t>Object Tracking Using Time Difference of Arrival (TDOA) - MATLAB &amp; Simulink</a:t>
            </a:r>
            <a:r>
              <a:rPr lang="en-US" dirty="0"/>
              <a:t> [1]</a:t>
            </a:r>
          </a:p>
          <a:p>
            <a:pPr marL="0" indent="0">
              <a:buNone/>
            </a:pPr>
            <a:r>
              <a:rPr lang="en-US" dirty="0">
                <a:hlinkClick r:id="rId3"/>
              </a:rPr>
              <a:t>Software Defined Radio with </a:t>
            </a:r>
            <a:r>
              <a:rPr lang="en-US" dirty="0" err="1">
                <a:hlinkClick r:id="rId3"/>
              </a:rPr>
              <a:t>HackRF</a:t>
            </a:r>
            <a:r>
              <a:rPr lang="en-US" dirty="0">
                <a:hlinkClick r:id="rId3"/>
              </a:rPr>
              <a:t>, Lesson 1 - Great Scott Gadgets</a:t>
            </a:r>
            <a:r>
              <a:rPr lang="en-US" dirty="0"/>
              <a:t> [2]</a:t>
            </a:r>
          </a:p>
          <a:p>
            <a:pPr marL="0" indent="0">
              <a:buNone/>
            </a:pPr>
            <a:r>
              <a:rPr lang="en-US" dirty="0">
                <a:hlinkClick r:id="rId4"/>
              </a:rPr>
              <a:t>TDOA Transmitter Localization with RTL-SDRs - </a:t>
            </a:r>
            <a:r>
              <a:rPr lang="en-US" dirty="0" err="1">
                <a:hlinkClick r:id="rId4"/>
              </a:rPr>
              <a:t>Panoradio</a:t>
            </a:r>
            <a:r>
              <a:rPr lang="en-US" dirty="0">
                <a:hlinkClick r:id="rId4"/>
              </a:rPr>
              <a:t> SDR</a:t>
            </a:r>
            <a:r>
              <a:rPr lang="en-US" dirty="0"/>
              <a:t> [3]</a:t>
            </a:r>
          </a:p>
          <a:p>
            <a:pPr marL="0" indent="0">
              <a:buNone/>
            </a:pPr>
            <a:r>
              <a:rPr lang="en-US" dirty="0">
                <a:hlinkClick r:id="rId5"/>
              </a:rPr>
              <a:t>Combining two </a:t>
            </a:r>
            <a:r>
              <a:rPr lang="en-US" dirty="0" err="1">
                <a:hlinkClick r:id="rId5"/>
              </a:rPr>
              <a:t>HackRF</a:t>
            </a:r>
            <a:r>
              <a:rPr lang="en-US" dirty="0">
                <a:hlinkClick r:id="rId5"/>
              </a:rPr>
              <a:t> SDR to see more – Oleg </a:t>
            </a:r>
            <a:r>
              <a:rPr lang="en-US" dirty="0" err="1">
                <a:hlinkClick r:id="rId5"/>
              </a:rPr>
              <a:t>Kutkov</a:t>
            </a:r>
            <a:r>
              <a:rPr lang="en-US" dirty="0">
                <a:hlinkClick r:id="rId5"/>
              </a:rPr>
              <a:t> personal blog</a:t>
            </a:r>
            <a:r>
              <a:rPr lang="en-US" dirty="0"/>
              <a:t> [4]</a:t>
            </a:r>
          </a:p>
          <a:p>
            <a:pPr marL="0" indent="0">
              <a:buNone/>
            </a:pPr>
            <a:r>
              <a:rPr lang="en-US" dirty="0">
                <a:hlinkClick r:id="rId6"/>
              </a:rPr>
              <a:t>https://www.mdpi.com/1424-8220/18/11/4073/pdf?version=1542876960</a:t>
            </a:r>
            <a:r>
              <a:rPr lang="en-US" dirty="0"/>
              <a:t> [5]</a:t>
            </a:r>
          </a:p>
          <a:p>
            <a:pPr marL="0" indent="0">
              <a:buNone/>
            </a:pPr>
            <a:r>
              <a:rPr lang="en-IN" dirty="0">
                <a:hlinkClick r:id="rId7"/>
              </a:rPr>
              <a:t>https://www.mdpi.com/1424-8220/23/1/507/pdf?version=1672910374</a:t>
            </a:r>
            <a:r>
              <a:rPr lang="en-IN" dirty="0"/>
              <a:t> [6]</a:t>
            </a:r>
          </a:p>
          <a:p>
            <a:pPr marL="0" indent="0">
              <a:buNone/>
            </a:pPr>
            <a:r>
              <a:rPr lang="en-IN" dirty="0">
                <a:hlinkClick r:id="rId8"/>
              </a:rPr>
              <a:t>https://ieeexplore.ieee.org/stamp/stamp.jsp?tp=&amp;arnumber=7497354</a:t>
            </a:r>
            <a:r>
              <a:rPr lang="en-IN" dirty="0"/>
              <a:t> [7]</a:t>
            </a:r>
          </a:p>
        </p:txBody>
      </p:sp>
    </p:spTree>
    <p:extLst>
      <p:ext uri="{BB962C8B-B14F-4D97-AF65-F5344CB8AC3E}">
        <p14:creationId xmlns:p14="http://schemas.microsoft.com/office/powerpoint/2010/main" val="7309360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FF1C8F5-A40B-416B-3160-0BF7AB900B08}"/>
              </a:ext>
            </a:extLst>
          </p:cNvPr>
          <p:cNvSpPr txBox="1"/>
          <p:nvPr/>
        </p:nvSpPr>
        <p:spPr>
          <a:xfrm>
            <a:off x="2921832" y="2644170"/>
            <a:ext cx="6348335" cy="1569660"/>
          </a:xfrm>
          <a:prstGeom prst="rect">
            <a:avLst/>
          </a:prstGeom>
          <a:noFill/>
        </p:spPr>
        <p:txBody>
          <a:bodyPr wrap="square" rtlCol="0">
            <a:spAutoFit/>
          </a:bodyPr>
          <a:lstStyle/>
          <a:p>
            <a:pPr algn="ctr"/>
            <a:r>
              <a:rPr lang="en-IN" sz="9600" dirty="0"/>
              <a:t>Thank You</a:t>
            </a:r>
          </a:p>
        </p:txBody>
      </p:sp>
    </p:spTree>
    <p:extLst>
      <p:ext uri="{BB962C8B-B14F-4D97-AF65-F5344CB8AC3E}">
        <p14:creationId xmlns:p14="http://schemas.microsoft.com/office/powerpoint/2010/main" val="267184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48E72BA-F1D5-F90C-A43F-61E4111BE38E}"/>
              </a:ext>
            </a:extLst>
          </p:cNvPr>
          <p:cNvSpPr txBox="1"/>
          <p:nvPr/>
        </p:nvSpPr>
        <p:spPr>
          <a:xfrm>
            <a:off x="470317" y="1337957"/>
            <a:ext cx="11566784" cy="4882555"/>
          </a:xfrm>
          <a:prstGeom prst="rect">
            <a:avLst/>
          </a:prstGeom>
          <a:noFill/>
        </p:spPr>
        <p:txBody>
          <a:bodyPr wrap="square">
            <a:spAutoFit/>
          </a:bodyPr>
          <a:lstStyle/>
          <a:p>
            <a:pPr marL="285750" indent="-285750">
              <a:lnSpc>
                <a:spcPct val="150000"/>
              </a:lnSpc>
              <a:buFont typeface="Wingdings" panose="05000000000000000000" pitchFamily="2" charset="2"/>
              <a:buChar char="q"/>
            </a:pPr>
            <a:r>
              <a:rPr lang="en-IN" sz="2400" b="1" u="sng" dirty="0"/>
              <a:t>Defence</a:t>
            </a:r>
            <a:r>
              <a:rPr lang="en-IN" sz="2400" dirty="0"/>
              <a:t> – Tracking enemy radars and drones</a:t>
            </a:r>
          </a:p>
          <a:p>
            <a:pPr marL="285750" indent="-285750">
              <a:lnSpc>
                <a:spcPct val="150000"/>
              </a:lnSpc>
              <a:buFont typeface="Wingdings" panose="05000000000000000000" pitchFamily="2" charset="2"/>
              <a:buChar char="q"/>
            </a:pPr>
            <a:endParaRPr lang="en-IN" dirty="0"/>
          </a:p>
          <a:p>
            <a:pPr marL="285750" indent="-285750">
              <a:lnSpc>
                <a:spcPct val="150000"/>
              </a:lnSpc>
              <a:buFont typeface="Wingdings" panose="05000000000000000000" pitchFamily="2" charset="2"/>
              <a:buChar char="q"/>
            </a:pPr>
            <a:r>
              <a:rPr lang="en-IN" sz="2400" b="1" u="sng" dirty="0"/>
              <a:t>UAV Tracking </a:t>
            </a:r>
            <a:r>
              <a:rPr lang="en-IN" sz="2400" dirty="0"/>
              <a:t>- </a:t>
            </a:r>
            <a:r>
              <a:rPr lang="en-US" sz="2400" dirty="0"/>
              <a:t>Detects unauthorized or enemy UAVs by pinpointing their source location</a:t>
            </a:r>
          </a:p>
          <a:p>
            <a:pPr marL="285750" indent="-285750">
              <a:lnSpc>
                <a:spcPct val="150000"/>
              </a:lnSpc>
              <a:buFont typeface="Wingdings" panose="05000000000000000000" pitchFamily="2" charset="2"/>
              <a:buChar char="q"/>
            </a:pPr>
            <a:endParaRPr lang="en-IN" sz="2400" dirty="0"/>
          </a:p>
          <a:p>
            <a:pPr marL="285750" indent="-285750">
              <a:lnSpc>
                <a:spcPct val="150000"/>
              </a:lnSpc>
              <a:buFont typeface="Wingdings" panose="05000000000000000000" pitchFamily="2" charset="2"/>
              <a:buChar char="q"/>
            </a:pPr>
            <a:r>
              <a:rPr lang="en-IN" sz="2400" b="1" u="sng" dirty="0"/>
              <a:t>Mobile Terminal Positioning </a:t>
            </a:r>
            <a:r>
              <a:rPr lang="en-IN" sz="2400" dirty="0"/>
              <a:t>- </a:t>
            </a:r>
            <a:r>
              <a:rPr lang="en-US" sz="2400" dirty="0"/>
              <a:t>Provides accurate position for mobile users even in environments where traditional GPS is unreliable</a:t>
            </a:r>
          </a:p>
          <a:p>
            <a:pPr marL="285750" indent="-285750">
              <a:lnSpc>
                <a:spcPct val="150000"/>
              </a:lnSpc>
              <a:buFont typeface="Wingdings" panose="05000000000000000000" pitchFamily="2" charset="2"/>
              <a:buChar char="q"/>
            </a:pPr>
            <a:endParaRPr lang="en-IN" sz="2400" dirty="0"/>
          </a:p>
          <a:p>
            <a:pPr marL="285750" indent="-285750">
              <a:lnSpc>
                <a:spcPct val="150000"/>
              </a:lnSpc>
              <a:buFont typeface="Wingdings" panose="05000000000000000000" pitchFamily="2" charset="2"/>
              <a:buChar char="q"/>
            </a:pPr>
            <a:r>
              <a:rPr lang="en-IN" sz="2400" b="1" u="sng" dirty="0"/>
              <a:t>Medical Tracking </a:t>
            </a:r>
            <a:r>
              <a:rPr lang="en-IN" sz="2400" dirty="0"/>
              <a:t>- Localizing transmitter-equipped medical devices to track patients and belongings  </a:t>
            </a:r>
          </a:p>
        </p:txBody>
      </p:sp>
      <p:sp>
        <p:nvSpPr>
          <p:cNvPr id="4" name="Title 1">
            <a:extLst>
              <a:ext uri="{FF2B5EF4-FFF2-40B4-BE49-F238E27FC236}">
                <a16:creationId xmlns:a16="http://schemas.microsoft.com/office/drawing/2014/main" id="{F0912581-3E77-50C9-D8A5-4A3A40B508A2}"/>
              </a:ext>
            </a:extLst>
          </p:cNvPr>
          <p:cNvSpPr txBox="1">
            <a:spLocks/>
          </p:cNvSpPr>
          <p:nvPr/>
        </p:nvSpPr>
        <p:spPr>
          <a:xfrm>
            <a:off x="530277" y="637488"/>
            <a:ext cx="9018457" cy="94628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IN" dirty="0"/>
              <a:t>Why Localize Transmitter ?</a:t>
            </a:r>
          </a:p>
        </p:txBody>
      </p:sp>
    </p:spTree>
    <p:extLst>
      <p:ext uri="{BB962C8B-B14F-4D97-AF65-F5344CB8AC3E}">
        <p14:creationId xmlns:p14="http://schemas.microsoft.com/office/powerpoint/2010/main" val="2112351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6" end="6"/>
                                            </p:txEl>
                                          </p:spTgt>
                                        </p:tgtEl>
                                        <p:attrNameLst>
                                          <p:attrName>style.visibility</p:attrName>
                                        </p:attrNameLst>
                                      </p:cBhvr>
                                      <p:to>
                                        <p:strVal val="visible"/>
                                      </p:to>
                                    </p:set>
                                    <p:animEffect transition="in" filter="fade">
                                      <p:cBhvr>
                                        <p:cTn id="18"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15068541-A06D-9B4D-F0EF-E11B32DEA6A2}"/>
              </a:ext>
            </a:extLst>
          </p:cNvPr>
          <p:cNvSpPr txBox="1">
            <a:spLocks/>
          </p:cNvSpPr>
          <p:nvPr/>
        </p:nvSpPr>
        <p:spPr>
          <a:xfrm>
            <a:off x="30293" y="77765"/>
            <a:ext cx="6195935" cy="94628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IN" sz="4400" dirty="0"/>
              <a:t>What is TDOA ? </a:t>
            </a:r>
          </a:p>
        </p:txBody>
      </p:sp>
      <p:sp>
        <p:nvSpPr>
          <p:cNvPr id="4" name="TextBox 3">
            <a:extLst>
              <a:ext uri="{FF2B5EF4-FFF2-40B4-BE49-F238E27FC236}">
                <a16:creationId xmlns:a16="http://schemas.microsoft.com/office/drawing/2014/main" id="{7FFB0C16-7386-D09F-269D-DEA1E551B435}"/>
              </a:ext>
            </a:extLst>
          </p:cNvPr>
          <p:cNvSpPr txBox="1"/>
          <p:nvPr/>
        </p:nvSpPr>
        <p:spPr>
          <a:xfrm>
            <a:off x="130228" y="601501"/>
            <a:ext cx="11931544" cy="400110"/>
          </a:xfrm>
          <a:prstGeom prst="rect">
            <a:avLst/>
          </a:prstGeom>
          <a:noFill/>
        </p:spPr>
        <p:txBody>
          <a:bodyPr wrap="square" rtlCol="0">
            <a:spAutoFit/>
          </a:bodyPr>
          <a:lstStyle/>
          <a:p>
            <a:r>
              <a:rPr lang="en-IN" sz="2000" dirty="0"/>
              <a:t>TDOA stands for </a:t>
            </a:r>
            <a:r>
              <a:rPr lang="en-IN" sz="2000" b="1" dirty="0"/>
              <a:t>Time Difference Of Arrival. </a:t>
            </a:r>
            <a:r>
              <a:rPr lang="en-IN" sz="2000" dirty="0"/>
              <a:t>Its one of the methods to pinpoint transmitter location</a:t>
            </a:r>
            <a:r>
              <a:rPr lang="en-IN" sz="2000" b="1" dirty="0"/>
              <a:t> </a:t>
            </a:r>
          </a:p>
        </p:txBody>
      </p:sp>
      <p:sp>
        <p:nvSpPr>
          <p:cNvPr id="5" name="TextBox 4">
            <a:extLst>
              <a:ext uri="{FF2B5EF4-FFF2-40B4-BE49-F238E27FC236}">
                <a16:creationId xmlns:a16="http://schemas.microsoft.com/office/drawing/2014/main" id="{04A85487-B232-C299-CE1B-DB264914798F}"/>
              </a:ext>
            </a:extLst>
          </p:cNvPr>
          <p:cNvSpPr txBox="1"/>
          <p:nvPr/>
        </p:nvSpPr>
        <p:spPr>
          <a:xfrm>
            <a:off x="197684" y="1064469"/>
            <a:ext cx="10830394" cy="400110"/>
          </a:xfrm>
          <a:prstGeom prst="rect">
            <a:avLst/>
          </a:prstGeom>
          <a:noFill/>
        </p:spPr>
        <p:txBody>
          <a:bodyPr wrap="square" rtlCol="0">
            <a:spAutoFit/>
          </a:bodyPr>
          <a:lstStyle/>
          <a:p>
            <a:r>
              <a:rPr lang="en-IN" sz="2000" b="1" u="sng" dirty="0"/>
              <a:t>Hyperbolic </a:t>
            </a:r>
            <a:r>
              <a:rPr lang="en-IN" sz="2000" b="1" u="sng" dirty="0" err="1"/>
              <a:t>Multilateration</a:t>
            </a:r>
            <a:r>
              <a:rPr lang="en-IN" sz="2000" b="1" u="sng" dirty="0"/>
              <a:t> </a:t>
            </a:r>
            <a:r>
              <a:rPr lang="en-IN" sz="2000" dirty="0"/>
              <a:t>: Each pair of receiver defines a hyperbola in 2D (hyperboloid in 3D). [1]</a:t>
            </a: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56593EC7-9C27-3F78-2298-C6B95097EEEA}"/>
                  </a:ext>
                </a:extLst>
              </p:cNvPr>
              <p:cNvSpPr txBox="1"/>
              <p:nvPr/>
            </p:nvSpPr>
            <p:spPr>
              <a:xfrm>
                <a:off x="197684" y="1540046"/>
                <a:ext cx="11931544" cy="1425455"/>
              </a:xfrm>
              <a:prstGeom prst="rect">
                <a:avLst/>
              </a:prstGeom>
              <a:noFill/>
            </p:spPr>
            <p:txBody>
              <a:bodyPr wrap="square" rtlCol="0">
                <a:spAutoFit/>
              </a:bodyPr>
              <a:lstStyle/>
              <a:p>
                <a:r>
                  <a:rPr lang="en-IN" sz="2000" i="1" u="sng" dirty="0"/>
                  <a:t>For example</a:t>
                </a:r>
                <a:br>
                  <a:rPr lang="en-IN" sz="2000" i="1" u="sng" dirty="0"/>
                </a:br>
                <a:r>
                  <a:rPr lang="en-IN" sz="2000" dirty="0"/>
                  <a:t>Lets take 3 receivers forming a triangle and 1 transmitter in 2D plane. Coordinates of R1,R2,R3 are </a:t>
                </a:r>
                <a:r>
                  <a:rPr lang="en-IN" dirty="0"/>
                  <a:t>(0,0), (a,0), (</a:t>
                </a:r>
                <a14:m>
                  <m:oMath xmlns:m="http://schemas.openxmlformats.org/officeDocument/2006/math">
                    <m:f>
                      <m:fPr>
                        <m:ctrlPr>
                          <a:rPr lang="en-IN" b="0" i="1" smtClean="0">
                            <a:latin typeface="Cambria Math" panose="02040503050406030204" pitchFamily="18" charset="0"/>
                          </a:rPr>
                        </m:ctrlPr>
                      </m:fPr>
                      <m:num>
                        <m:r>
                          <a:rPr lang="en-IN" b="0" i="1" smtClean="0">
                            <a:latin typeface="Cambria Math" panose="02040503050406030204" pitchFamily="18" charset="0"/>
                          </a:rPr>
                          <m:t>𝑎</m:t>
                        </m:r>
                      </m:num>
                      <m:den>
                        <m:r>
                          <a:rPr lang="en-IN" b="0" i="1" smtClean="0">
                            <a:latin typeface="Cambria Math" panose="02040503050406030204" pitchFamily="18" charset="0"/>
                          </a:rPr>
                          <m:t>2</m:t>
                        </m:r>
                      </m:den>
                    </m:f>
                    <m:r>
                      <a:rPr lang="en-IN" b="0" i="1" smtClean="0">
                        <a:latin typeface="Cambria Math" panose="02040503050406030204" pitchFamily="18" charset="0"/>
                      </a:rPr>
                      <m:t>,</m:t>
                    </m:r>
                    <m:r>
                      <a:rPr lang="en-IN" b="0" i="1" smtClean="0">
                        <a:latin typeface="Cambria Math" panose="02040503050406030204" pitchFamily="18" charset="0"/>
                      </a:rPr>
                      <m:t>𝑎</m:t>
                    </m:r>
                    <m:r>
                      <a:rPr lang="en-IN" b="0" i="1" smtClean="0">
                        <a:latin typeface="Cambria Math" panose="02040503050406030204" pitchFamily="18" charset="0"/>
                      </a:rPr>
                      <m:t>.</m:t>
                    </m:r>
                    <m:f>
                      <m:fPr>
                        <m:ctrlPr>
                          <a:rPr lang="en-IN" b="0" i="1" smtClean="0">
                            <a:latin typeface="Cambria Math" panose="02040503050406030204" pitchFamily="18" charset="0"/>
                          </a:rPr>
                        </m:ctrlPr>
                      </m:fPr>
                      <m:num>
                        <m:rad>
                          <m:radPr>
                            <m:degHide m:val="on"/>
                            <m:ctrlPr>
                              <a:rPr lang="en-IN" b="0" i="1" smtClean="0">
                                <a:latin typeface="Cambria Math" panose="02040503050406030204" pitchFamily="18" charset="0"/>
                              </a:rPr>
                            </m:ctrlPr>
                          </m:radPr>
                          <m:deg/>
                          <m:e>
                            <m:r>
                              <a:rPr lang="en-IN" b="0" i="1" smtClean="0">
                                <a:latin typeface="Cambria Math" panose="02040503050406030204" pitchFamily="18" charset="0"/>
                              </a:rPr>
                              <m:t>3</m:t>
                            </m:r>
                          </m:e>
                        </m:rad>
                      </m:num>
                      <m:den>
                        <m:r>
                          <a:rPr lang="en-IN" b="0" i="1" smtClean="0">
                            <a:latin typeface="Cambria Math" panose="02040503050406030204" pitchFamily="18" charset="0"/>
                          </a:rPr>
                          <m:t>2</m:t>
                        </m:r>
                      </m:den>
                    </m:f>
                    <m:r>
                      <a:rPr lang="en-IN" b="0" i="1" smtClean="0">
                        <a:latin typeface="Cambria Math" panose="02040503050406030204" pitchFamily="18" charset="0"/>
                      </a:rPr>
                      <m:t>)</m:t>
                    </m:r>
                  </m:oMath>
                </a14:m>
                <a:endParaRPr lang="en-IN" dirty="0"/>
              </a:p>
              <a:p>
                <a:endParaRPr lang="en-IN" dirty="0"/>
              </a:p>
            </p:txBody>
          </p:sp>
        </mc:Choice>
        <mc:Fallback xmlns="">
          <p:sp>
            <p:nvSpPr>
              <p:cNvPr id="2" name="TextBox 1">
                <a:extLst>
                  <a:ext uri="{FF2B5EF4-FFF2-40B4-BE49-F238E27FC236}">
                    <a16:creationId xmlns:a16="http://schemas.microsoft.com/office/drawing/2014/main" id="{56593EC7-9C27-3F78-2298-C6B95097EEEA}"/>
                  </a:ext>
                </a:extLst>
              </p:cNvPr>
              <p:cNvSpPr txBox="1">
                <a:spLocks noRot="1" noChangeAspect="1" noMove="1" noResize="1" noEditPoints="1" noAdjustHandles="1" noChangeArrowheads="1" noChangeShapeType="1" noTextEdit="1"/>
              </p:cNvSpPr>
              <p:nvPr/>
            </p:nvSpPr>
            <p:spPr>
              <a:xfrm>
                <a:off x="197684" y="1540046"/>
                <a:ext cx="11931544" cy="1425455"/>
              </a:xfrm>
              <a:prstGeom prst="rect">
                <a:avLst/>
              </a:prstGeom>
              <a:blipFill>
                <a:blip r:embed="rId2"/>
                <a:stretch>
                  <a:fillRect l="-511" t="-2575"/>
                </a:stretch>
              </a:blipFill>
            </p:spPr>
            <p:txBody>
              <a:bodyPr/>
              <a:lstStyle/>
              <a:p>
                <a:r>
                  <a:rPr lang="en-IN">
                    <a:noFill/>
                  </a:rPr>
                  <a:t> </a:t>
                </a:r>
              </a:p>
            </p:txBody>
          </p:sp>
        </mc:Fallback>
      </mc:AlternateContent>
      <p:pic>
        <p:nvPicPr>
          <p:cNvPr id="12" name="Picture 11" descr="A graph with a triangle&#10;&#10;AI-generated content may be incorrect.">
            <a:extLst>
              <a:ext uri="{FF2B5EF4-FFF2-40B4-BE49-F238E27FC236}">
                <a16:creationId xmlns:a16="http://schemas.microsoft.com/office/drawing/2014/main" id="{B6DE8B73-C49C-6BE8-F153-F6E88200BBAA}"/>
              </a:ext>
            </a:extLst>
          </p:cNvPr>
          <p:cNvPicPr>
            <a:picLocks noChangeAspect="1"/>
          </p:cNvPicPr>
          <p:nvPr/>
        </p:nvPicPr>
        <p:blipFill>
          <a:blip r:embed="rId3">
            <a:extLst>
              <a:ext uri="{28A0092B-C50C-407E-A947-70E740481C1C}">
                <a14:useLocalDpi xmlns:a14="http://schemas.microsoft.com/office/drawing/2010/main" val="0"/>
              </a:ext>
            </a:extLst>
          </a:blip>
          <a:srcRect l="20779" r="20451"/>
          <a:stretch>
            <a:fillRect/>
          </a:stretch>
        </p:blipFill>
        <p:spPr>
          <a:xfrm>
            <a:off x="499361" y="2717989"/>
            <a:ext cx="4964866" cy="4062246"/>
          </a:xfrm>
          <a:prstGeom prst="rect">
            <a:avLst/>
          </a:prstGeom>
        </p:spPr>
      </p:pic>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35E5244B-8371-FC29-F990-DB430778CEE8}"/>
                  </a:ext>
                </a:extLst>
              </p:cNvPr>
              <p:cNvSpPr txBox="1"/>
              <p:nvPr/>
            </p:nvSpPr>
            <p:spPr>
              <a:xfrm>
                <a:off x="5765903" y="2252773"/>
                <a:ext cx="6665001" cy="4772076"/>
              </a:xfrm>
              <a:prstGeom prst="rect">
                <a:avLst/>
              </a:prstGeom>
              <a:noFill/>
            </p:spPr>
            <p:txBody>
              <a:bodyPr wrap="square" rtlCol="0">
                <a:spAutoFit/>
              </a:bodyPr>
              <a:lstStyle/>
              <a:p>
                <a:endParaRPr lang="en-IN" b="0" dirty="0"/>
              </a:p>
              <a:p>
                <a:endParaRPr lang="en-IN" sz="1600" dirty="0"/>
              </a:p>
              <a:p>
                <a:r>
                  <a:rPr lang="en-IN" sz="2000" dirty="0"/>
                  <a:t>Hyperbolas (between receiver pairs):</a:t>
                </a:r>
                <a:endParaRPr lang="en-IN" sz="2000" dirty="0">
                  <a:effectLst/>
                </a:endParaRPr>
              </a:p>
              <a:p>
                <a:pPr/>
                <a14:m>
                  <m:oMathPara xmlns:m="http://schemas.openxmlformats.org/officeDocument/2006/math">
                    <m:oMathParaPr>
                      <m:jc m:val="centerGroup"/>
                    </m:oMathParaPr>
                    <m:oMath xmlns:m="http://schemas.openxmlformats.org/officeDocument/2006/math">
                      <m:rad>
                        <m:radPr>
                          <m:degHide m:val="on"/>
                          <m:ctrlPr>
                            <a:rPr lang="ar-AE" sz="2000" i="1">
                              <a:latin typeface="Cambria Math" panose="02040503050406030204" pitchFamily="18" charset="0"/>
                            </a:rPr>
                          </m:ctrlPr>
                        </m:radPr>
                        <m:deg/>
                        <m:e>
                          <m:d>
                            <m:dPr>
                              <m:endChr m:val=""/>
                              <m:ctrlPr>
                                <a:rPr lang="ar-AE" sz="2000" i="1">
                                  <a:latin typeface="Cambria Math" panose="02040503050406030204" pitchFamily="18" charset="0"/>
                                </a:rPr>
                              </m:ctrlPr>
                            </m:dPr>
                            <m:e>
                              <m:r>
                                <a:rPr lang="ar-AE" sz="2000" i="1">
                                  <a:latin typeface="Cambria Math" panose="02040503050406030204" pitchFamily="18" charset="0"/>
                                </a:rPr>
                                <m:t>𝑥</m:t>
                              </m:r>
                              <m:r>
                                <a:rPr lang="ar-AE" sz="2000">
                                  <a:latin typeface="Cambria Math" panose="02040503050406030204" pitchFamily="18" charset="0"/>
                                </a:rPr>
                                <m:t>−</m:t>
                              </m:r>
                              <m:sSub>
                                <m:sSubPr>
                                  <m:ctrlPr>
                                    <a:rPr lang="ar-AE" sz="2000" i="1">
                                      <a:latin typeface="Cambria Math" panose="02040503050406030204" pitchFamily="18" charset="0"/>
                                    </a:rPr>
                                  </m:ctrlPr>
                                </m:sSubPr>
                                <m:e>
                                  <m:r>
                                    <a:rPr lang="ar-AE" sz="2000" i="1">
                                      <a:latin typeface="Cambria Math" panose="02040503050406030204" pitchFamily="18" charset="0"/>
                                    </a:rPr>
                                    <m:t>𝑥</m:t>
                                  </m:r>
                                </m:e>
                                <m:sub>
                                  <m:r>
                                    <a:rPr lang="ar-AE" sz="2000">
                                      <a:latin typeface="Cambria Math" panose="02040503050406030204" pitchFamily="18" charset="0"/>
                                    </a:rPr>
                                    <m:t>1</m:t>
                                  </m:r>
                                </m:sub>
                              </m:sSub>
                              <m:sSup>
                                <m:sSupPr>
                                  <m:ctrlPr>
                                    <a:rPr lang="ar-AE" sz="2000" i="1">
                                      <a:latin typeface="Cambria Math" panose="02040503050406030204" pitchFamily="18" charset="0"/>
                                    </a:rPr>
                                  </m:ctrlPr>
                                </m:sSupPr>
                                <m:e>
                                  <m:d>
                                    <m:dPr>
                                      <m:begChr m:val=""/>
                                      <m:endChr m:val=""/>
                                      <m:ctrlPr>
                                        <a:rPr lang="ar-AE" sz="2000" i="1">
                                          <a:latin typeface="Cambria Math" panose="02040503050406030204" pitchFamily="18" charset="0"/>
                                        </a:rPr>
                                      </m:ctrlPr>
                                    </m:dPr>
                                    <m:e>
                                      <m:r>
                                        <a:rPr lang="ar-AE" sz="2000">
                                          <a:latin typeface="Cambria Math" panose="02040503050406030204" pitchFamily="18" charset="0"/>
                                        </a:rPr>
                                        <m:t>)</m:t>
                                      </m:r>
                                    </m:e>
                                  </m:d>
                                </m:e>
                                <m:sup>
                                  <m:r>
                                    <a:rPr lang="ar-AE" sz="2000">
                                      <a:latin typeface="Cambria Math" panose="02040503050406030204" pitchFamily="18" charset="0"/>
                                    </a:rPr>
                                    <m:t>2</m:t>
                                  </m:r>
                                </m:sup>
                              </m:sSup>
                              <m:r>
                                <a:rPr lang="ar-AE" sz="2000">
                                  <a:latin typeface="Cambria Math" panose="02040503050406030204" pitchFamily="18" charset="0"/>
                                </a:rPr>
                                <m:t>+</m:t>
                              </m:r>
                              <m:d>
                                <m:dPr>
                                  <m:endChr m:val=""/>
                                  <m:ctrlPr>
                                    <a:rPr lang="ar-AE" sz="2000" i="1">
                                      <a:latin typeface="Cambria Math" panose="02040503050406030204" pitchFamily="18" charset="0"/>
                                    </a:rPr>
                                  </m:ctrlPr>
                                </m:dPr>
                                <m:e>
                                  <m:r>
                                    <a:rPr lang="ar-AE" sz="2000" i="1">
                                      <a:latin typeface="Cambria Math" panose="02040503050406030204" pitchFamily="18" charset="0"/>
                                    </a:rPr>
                                    <m:t>𝑦</m:t>
                                  </m:r>
                                  <m:r>
                                    <a:rPr lang="ar-AE" sz="2000">
                                      <a:latin typeface="Cambria Math" panose="02040503050406030204" pitchFamily="18" charset="0"/>
                                    </a:rPr>
                                    <m:t>−</m:t>
                                  </m:r>
                                  <m:sSub>
                                    <m:sSubPr>
                                      <m:ctrlPr>
                                        <a:rPr lang="ar-AE" sz="2000" i="1">
                                          <a:latin typeface="Cambria Math" panose="02040503050406030204" pitchFamily="18" charset="0"/>
                                        </a:rPr>
                                      </m:ctrlPr>
                                    </m:sSubPr>
                                    <m:e>
                                      <m:r>
                                        <a:rPr lang="ar-AE" sz="2000" i="1">
                                          <a:latin typeface="Cambria Math" panose="02040503050406030204" pitchFamily="18" charset="0"/>
                                        </a:rPr>
                                        <m:t>𝑦</m:t>
                                      </m:r>
                                    </m:e>
                                    <m:sub>
                                      <m:r>
                                        <a:rPr lang="ar-AE" sz="2000">
                                          <a:latin typeface="Cambria Math" panose="02040503050406030204" pitchFamily="18" charset="0"/>
                                        </a:rPr>
                                        <m:t>1</m:t>
                                      </m:r>
                                    </m:sub>
                                  </m:sSub>
                                  <m:sSup>
                                    <m:sSupPr>
                                      <m:ctrlPr>
                                        <a:rPr lang="ar-AE" sz="2000" i="1">
                                          <a:latin typeface="Cambria Math" panose="02040503050406030204" pitchFamily="18" charset="0"/>
                                        </a:rPr>
                                      </m:ctrlPr>
                                    </m:sSupPr>
                                    <m:e>
                                      <m:d>
                                        <m:dPr>
                                          <m:begChr m:val=""/>
                                          <m:endChr m:val=""/>
                                          <m:ctrlPr>
                                            <a:rPr lang="ar-AE" sz="2000" i="1">
                                              <a:latin typeface="Cambria Math" panose="02040503050406030204" pitchFamily="18" charset="0"/>
                                            </a:rPr>
                                          </m:ctrlPr>
                                        </m:dPr>
                                        <m:e>
                                          <m:r>
                                            <a:rPr lang="ar-AE" sz="2000">
                                              <a:latin typeface="Cambria Math" panose="02040503050406030204" pitchFamily="18" charset="0"/>
                                            </a:rPr>
                                            <m:t>)</m:t>
                                          </m:r>
                                        </m:e>
                                      </m:d>
                                    </m:e>
                                    <m:sup>
                                      <m:r>
                                        <a:rPr lang="ar-AE" sz="2000">
                                          <a:latin typeface="Cambria Math" panose="02040503050406030204" pitchFamily="18" charset="0"/>
                                        </a:rPr>
                                        <m:t>2</m:t>
                                      </m:r>
                                    </m:sup>
                                  </m:sSup>
                                </m:e>
                              </m:d>
                            </m:e>
                          </m:d>
                        </m:e>
                      </m:rad>
                      <m:r>
                        <a:rPr lang="ar-AE" sz="2000">
                          <a:latin typeface="Cambria Math" panose="02040503050406030204" pitchFamily="18" charset="0"/>
                        </a:rPr>
                        <m:t>−</m:t>
                      </m:r>
                      <m:rad>
                        <m:radPr>
                          <m:degHide m:val="on"/>
                          <m:ctrlPr>
                            <a:rPr lang="ar-AE" sz="2000" i="1">
                              <a:latin typeface="Cambria Math" panose="02040503050406030204" pitchFamily="18" charset="0"/>
                            </a:rPr>
                          </m:ctrlPr>
                        </m:radPr>
                        <m:deg/>
                        <m:e>
                          <m:d>
                            <m:dPr>
                              <m:endChr m:val=""/>
                              <m:ctrlPr>
                                <a:rPr lang="ar-AE" sz="2000" i="1">
                                  <a:latin typeface="Cambria Math" panose="02040503050406030204" pitchFamily="18" charset="0"/>
                                </a:rPr>
                              </m:ctrlPr>
                            </m:dPr>
                            <m:e>
                              <m:r>
                                <a:rPr lang="ar-AE" sz="2000" i="1">
                                  <a:latin typeface="Cambria Math" panose="02040503050406030204" pitchFamily="18" charset="0"/>
                                </a:rPr>
                                <m:t>𝑥</m:t>
                              </m:r>
                              <m:r>
                                <a:rPr lang="ar-AE" sz="2000">
                                  <a:latin typeface="Cambria Math" panose="02040503050406030204" pitchFamily="18" charset="0"/>
                                </a:rPr>
                                <m:t>−</m:t>
                              </m:r>
                              <m:sSub>
                                <m:sSubPr>
                                  <m:ctrlPr>
                                    <a:rPr lang="ar-AE" sz="2000" i="1">
                                      <a:latin typeface="Cambria Math" panose="02040503050406030204" pitchFamily="18" charset="0"/>
                                    </a:rPr>
                                  </m:ctrlPr>
                                </m:sSubPr>
                                <m:e>
                                  <m:r>
                                    <a:rPr lang="ar-AE" sz="2000" i="1">
                                      <a:latin typeface="Cambria Math" panose="02040503050406030204" pitchFamily="18" charset="0"/>
                                    </a:rPr>
                                    <m:t>𝑥</m:t>
                                  </m:r>
                                </m:e>
                                <m:sub>
                                  <m:r>
                                    <a:rPr lang="ar-AE" sz="2000">
                                      <a:latin typeface="Cambria Math" panose="02040503050406030204" pitchFamily="18" charset="0"/>
                                    </a:rPr>
                                    <m:t>2</m:t>
                                  </m:r>
                                </m:sub>
                              </m:sSub>
                              <m:sSup>
                                <m:sSupPr>
                                  <m:ctrlPr>
                                    <a:rPr lang="ar-AE" sz="2000" i="1">
                                      <a:latin typeface="Cambria Math" panose="02040503050406030204" pitchFamily="18" charset="0"/>
                                    </a:rPr>
                                  </m:ctrlPr>
                                </m:sSupPr>
                                <m:e>
                                  <m:d>
                                    <m:dPr>
                                      <m:begChr m:val=""/>
                                      <m:endChr m:val=""/>
                                      <m:ctrlPr>
                                        <a:rPr lang="ar-AE" sz="2000" i="1">
                                          <a:latin typeface="Cambria Math" panose="02040503050406030204" pitchFamily="18" charset="0"/>
                                        </a:rPr>
                                      </m:ctrlPr>
                                    </m:dPr>
                                    <m:e>
                                      <m:r>
                                        <a:rPr lang="ar-AE" sz="2000">
                                          <a:latin typeface="Cambria Math" panose="02040503050406030204" pitchFamily="18" charset="0"/>
                                        </a:rPr>
                                        <m:t>)</m:t>
                                      </m:r>
                                    </m:e>
                                  </m:d>
                                </m:e>
                                <m:sup>
                                  <m:r>
                                    <a:rPr lang="ar-AE" sz="2000">
                                      <a:latin typeface="Cambria Math" panose="02040503050406030204" pitchFamily="18" charset="0"/>
                                    </a:rPr>
                                    <m:t>2</m:t>
                                  </m:r>
                                </m:sup>
                              </m:sSup>
                              <m:r>
                                <a:rPr lang="ar-AE" sz="2000">
                                  <a:latin typeface="Cambria Math" panose="02040503050406030204" pitchFamily="18" charset="0"/>
                                </a:rPr>
                                <m:t>+</m:t>
                              </m:r>
                              <m:d>
                                <m:dPr>
                                  <m:endChr m:val=""/>
                                  <m:ctrlPr>
                                    <a:rPr lang="ar-AE" sz="2000" i="1">
                                      <a:latin typeface="Cambria Math" panose="02040503050406030204" pitchFamily="18" charset="0"/>
                                    </a:rPr>
                                  </m:ctrlPr>
                                </m:dPr>
                                <m:e>
                                  <m:r>
                                    <a:rPr lang="ar-AE" sz="2000" i="1">
                                      <a:latin typeface="Cambria Math" panose="02040503050406030204" pitchFamily="18" charset="0"/>
                                    </a:rPr>
                                    <m:t>𝑦</m:t>
                                  </m:r>
                                  <m:r>
                                    <a:rPr lang="ar-AE" sz="2000">
                                      <a:latin typeface="Cambria Math" panose="02040503050406030204" pitchFamily="18" charset="0"/>
                                    </a:rPr>
                                    <m:t>−</m:t>
                                  </m:r>
                                  <m:sSub>
                                    <m:sSubPr>
                                      <m:ctrlPr>
                                        <a:rPr lang="ar-AE" sz="2000" i="1">
                                          <a:latin typeface="Cambria Math" panose="02040503050406030204" pitchFamily="18" charset="0"/>
                                        </a:rPr>
                                      </m:ctrlPr>
                                    </m:sSubPr>
                                    <m:e>
                                      <m:r>
                                        <a:rPr lang="ar-AE" sz="2000" i="1">
                                          <a:latin typeface="Cambria Math" panose="02040503050406030204" pitchFamily="18" charset="0"/>
                                        </a:rPr>
                                        <m:t>𝑦</m:t>
                                      </m:r>
                                    </m:e>
                                    <m:sub>
                                      <m:r>
                                        <a:rPr lang="ar-AE" sz="2000">
                                          <a:latin typeface="Cambria Math" panose="02040503050406030204" pitchFamily="18" charset="0"/>
                                        </a:rPr>
                                        <m:t>2</m:t>
                                      </m:r>
                                    </m:sub>
                                  </m:sSub>
                                  <m:sSup>
                                    <m:sSupPr>
                                      <m:ctrlPr>
                                        <a:rPr lang="ar-AE" sz="2000" i="1">
                                          <a:latin typeface="Cambria Math" panose="02040503050406030204" pitchFamily="18" charset="0"/>
                                        </a:rPr>
                                      </m:ctrlPr>
                                    </m:sSupPr>
                                    <m:e>
                                      <m:d>
                                        <m:dPr>
                                          <m:begChr m:val=""/>
                                          <m:endChr m:val=""/>
                                          <m:ctrlPr>
                                            <a:rPr lang="ar-AE" sz="2000" i="1">
                                              <a:latin typeface="Cambria Math" panose="02040503050406030204" pitchFamily="18" charset="0"/>
                                            </a:rPr>
                                          </m:ctrlPr>
                                        </m:dPr>
                                        <m:e>
                                          <m:r>
                                            <a:rPr lang="ar-AE" sz="2000">
                                              <a:latin typeface="Cambria Math" panose="02040503050406030204" pitchFamily="18" charset="0"/>
                                            </a:rPr>
                                            <m:t>)</m:t>
                                          </m:r>
                                        </m:e>
                                      </m:d>
                                    </m:e>
                                    <m:sup>
                                      <m:r>
                                        <a:rPr lang="ar-AE" sz="2000">
                                          <a:latin typeface="Cambria Math" panose="02040503050406030204" pitchFamily="18" charset="0"/>
                                        </a:rPr>
                                        <m:t>2</m:t>
                                      </m:r>
                                    </m:sup>
                                  </m:sSup>
                                </m:e>
                              </m:d>
                            </m:e>
                          </m:d>
                        </m:e>
                      </m:rad>
                      <m:r>
                        <a:rPr lang="ar-AE" sz="2000">
                          <a:latin typeface="Cambria Math" panose="02040503050406030204" pitchFamily="18" charset="0"/>
                        </a:rPr>
                        <m:t>=</m:t>
                      </m:r>
                      <m:sSub>
                        <m:sSubPr>
                          <m:ctrlPr>
                            <a:rPr lang="ar-AE" sz="2000" i="1">
                              <a:latin typeface="Cambria Math" panose="02040503050406030204" pitchFamily="18" charset="0"/>
                            </a:rPr>
                          </m:ctrlPr>
                        </m:sSubPr>
                        <m:e>
                          <m:r>
                            <a:rPr lang="ar-AE" sz="2000" i="1">
                              <a:latin typeface="Cambria Math" panose="02040503050406030204" pitchFamily="18" charset="0"/>
                            </a:rPr>
                            <m:t>𝑑</m:t>
                          </m:r>
                        </m:e>
                        <m:sub>
                          <m:r>
                            <a:rPr lang="ar-AE" sz="2000">
                              <a:latin typeface="Cambria Math" panose="02040503050406030204" pitchFamily="18" charset="0"/>
                            </a:rPr>
                            <m:t>12</m:t>
                          </m:r>
                        </m:sub>
                      </m:sSub>
                    </m:oMath>
                  </m:oMathPara>
                </a14:m>
                <a:endParaRPr lang="ar-AE" sz="2000" dirty="0"/>
              </a:p>
              <a:p>
                <a:pPr/>
                <a14:m>
                  <m:oMathPara xmlns:m="http://schemas.openxmlformats.org/officeDocument/2006/math">
                    <m:oMathParaPr>
                      <m:jc m:val="centerGroup"/>
                    </m:oMathParaPr>
                    <m:oMath xmlns:m="http://schemas.openxmlformats.org/officeDocument/2006/math">
                      <m:rad>
                        <m:radPr>
                          <m:degHide m:val="on"/>
                          <m:ctrlPr>
                            <a:rPr lang="ar-AE" sz="2000" i="1">
                              <a:latin typeface="Cambria Math" panose="02040503050406030204" pitchFamily="18" charset="0"/>
                            </a:rPr>
                          </m:ctrlPr>
                        </m:radPr>
                        <m:deg/>
                        <m:e>
                          <m:d>
                            <m:dPr>
                              <m:endChr m:val=""/>
                              <m:ctrlPr>
                                <a:rPr lang="ar-AE" sz="2000" i="1">
                                  <a:latin typeface="Cambria Math" panose="02040503050406030204" pitchFamily="18" charset="0"/>
                                </a:rPr>
                              </m:ctrlPr>
                            </m:dPr>
                            <m:e>
                              <m:r>
                                <a:rPr lang="ar-AE" sz="2000" i="1">
                                  <a:latin typeface="Cambria Math" panose="02040503050406030204" pitchFamily="18" charset="0"/>
                                </a:rPr>
                                <m:t>𝑥</m:t>
                              </m:r>
                              <m:r>
                                <a:rPr lang="ar-AE" sz="2000">
                                  <a:latin typeface="Cambria Math" panose="02040503050406030204" pitchFamily="18" charset="0"/>
                                </a:rPr>
                                <m:t>−</m:t>
                              </m:r>
                              <m:sSub>
                                <m:sSubPr>
                                  <m:ctrlPr>
                                    <a:rPr lang="ar-AE" sz="2000" i="1">
                                      <a:latin typeface="Cambria Math" panose="02040503050406030204" pitchFamily="18" charset="0"/>
                                    </a:rPr>
                                  </m:ctrlPr>
                                </m:sSubPr>
                                <m:e>
                                  <m:r>
                                    <a:rPr lang="ar-AE" sz="2000" i="1">
                                      <a:latin typeface="Cambria Math" panose="02040503050406030204" pitchFamily="18" charset="0"/>
                                    </a:rPr>
                                    <m:t>𝑥</m:t>
                                  </m:r>
                                </m:e>
                                <m:sub>
                                  <m:r>
                                    <a:rPr lang="ar-AE" sz="2000">
                                      <a:latin typeface="Cambria Math" panose="02040503050406030204" pitchFamily="18" charset="0"/>
                                    </a:rPr>
                                    <m:t>2</m:t>
                                  </m:r>
                                </m:sub>
                              </m:sSub>
                              <m:sSup>
                                <m:sSupPr>
                                  <m:ctrlPr>
                                    <a:rPr lang="ar-AE" sz="2000" i="1">
                                      <a:latin typeface="Cambria Math" panose="02040503050406030204" pitchFamily="18" charset="0"/>
                                    </a:rPr>
                                  </m:ctrlPr>
                                </m:sSupPr>
                                <m:e>
                                  <m:d>
                                    <m:dPr>
                                      <m:begChr m:val=""/>
                                      <m:endChr m:val=""/>
                                      <m:ctrlPr>
                                        <a:rPr lang="ar-AE" sz="2000" i="1">
                                          <a:latin typeface="Cambria Math" panose="02040503050406030204" pitchFamily="18" charset="0"/>
                                        </a:rPr>
                                      </m:ctrlPr>
                                    </m:dPr>
                                    <m:e>
                                      <m:r>
                                        <a:rPr lang="ar-AE" sz="2000">
                                          <a:latin typeface="Cambria Math" panose="02040503050406030204" pitchFamily="18" charset="0"/>
                                        </a:rPr>
                                        <m:t>)</m:t>
                                      </m:r>
                                    </m:e>
                                  </m:d>
                                </m:e>
                                <m:sup>
                                  <m:r>
                                    <a:rPr lang="ar-AE" sz="2000">
                                      <a:latin typeface="Cambria Math" panose="02040503050406030204" pitchFamily="18" charset="0"/>
                                    </a:rPr>
                                    <m:t>2</m:t>
                                  </m:r>
                                </m:sup>
                              </m:sSup>
                              <m:r>
                                <a:rPr lang="ar-AE" sz="2000">
                                  <a:latin typeface="Cambria Math" panose="02040503050406030204" pitchFamily="18" charset="0"/>
                                </a:rPr>
                                <m:t>+</m:t>
                              </m:r>
                              <m:d>
                                <m:dPr>
                                  <m:endChr m:val=""/>
                                  <m:ctrlPr>
                                    <a:rPr lang="ar-AE" sz="2000" i="1">
                                      <a:latin typeface="Cambria Math" panose="02040503050406030204" pitchFamily="18" charset="0"/>
                                    </a:rPr>
                                  </m:ctrlPr>
                                </m:dPr>
                                <m:e>
                                  <m:r>
                                    <a:rPr lang="ar-AE" sz="2000" i="1">
                                      <a:latin typeface="Cambria Math" panose="02040503050406030204" pitchFamily="18" charset="0"/>
                                    </a:rPr>
                                    <m:t>𝑦</m:t>
                                  </m:r>
                                  <m:r>
                                    <a:rPr lang="ar-AE" sz="2000">
                                      <a:latin typeface="Cambria Math" panose="02040503050406030204" pitchFamily="18" charset="0"/>
                                    </a:rPr>
                                    <m:t>−</m:t>
                                  </m:r>
                                  <m:sSub>
                                    <m:sSubPr>
                                      <m:ctrlPr>
                                        <a:rPr lang="ar-AE" sz="2000" i="1">
                                          <a:latin typeface="Cambria Math" panose="02040503050406030204" pitchFamily="18" charset="0"/>
                                        </a:rPr>
                                      </m:ctrlPr>
                                    </m:sSubPr>
                                    <m:e>
                                      <m:r>
                                        <a:rPr lang="ar-AE" sz="2000" i="1">
                                          <a:latin typeface="Cambria Math" panose="02040503050406030204" pitchFamily="18" charset="0"/>
                                        </a:rPr>
                                        <m:t>𝑦</m:t>
                                      </m:r>
                                    </m:e>
                                    <m:sub>
                                      <m:r>
                                        <a:rPr lang="ar-AE" sz="2000">
                                          <a:latin typeface="Cambria Math" panose="02040503050406030204" pitchFamily="18" charset="0"/>
                                        </a:rPr>
                                        <m:t>2</m:t>
                                      </m:r>
                                    </m:sub>
                                  </m:sSub>
                                  <m:sSup>
                                    <m:sSupPr>
                                      <m:ctrlPr>
                                        <a:rPr lang="ar-AE" sz="2000" i="1">
                                          <a:latin typeface="Cambria Math" panose="02040503050406030204" pitchFamily="18" charset="0"/>
                                        </a:rPr>
                                      </m:ctrlPr>
                                    </m:sSupPr>
                                    <m:e>
                                      <m:d>
                                        <m:dPr>
                                          <m:begChr m:val=""/>
                                          <m:endChr m:val=""/>
                                          <m:ctrlPr>
                                            <a:rPr lang="ar-AE" sz="2000" i="1">
                                              <a:latin typeface="Cambria Math" panose="02040503050406030204" pitchFamily="18" charset="0"/>
                                            </a:rPr>
                                          </m:ctrlPr>
                                        </m:dPr>
                                        <m:e>
                                          <m:r>
                                            <a:rPr lang="ar-AE" sz="2000">
                                              <a:latin typeface="Cambria Math" panose="02040503050406030204" pitchFamily="18" charset="0"/>
                                            </a:rPr>
                                            <m:t>)</m:t>
                                          </m:r>
                                        </m:e>
                                      </m:d>
                                    </m:e>
                                    <m:sup>
                                      <m:r>
                                        <a:rPr lang="ar-AE" sz="2000">
                                          <a:latin typeface="Cambria Math" panose="02040503050406030204" pitchFamily="18" charset="0"/>
                                        </a:rPr>
                                        <m:t>2</m:t>
                                      </m:r>
                                    </m:sup>
                                  </m:sSup>
                                </m:e>
                              </m:d>
                            </m:e>
                          </m:d>
                        </m:e>
                      </m:rad>
                      <m:r>
                        <a:rPr lang="ar-AE" sz="2000">
                          <a:latin typeface="Cambria Math" panose="02040503050406030204" pitchFamily="18" charset="0"/>
                        </a:rPr>
                        <m:t>−</m:t>
                      </m:r>
                      <m:rad>
                        <m:radPr>
                          <m:degHide m:val="on"/>
                          <m:ctrlPr>
                            <a:rPr lang="ar-AE" sz="2000" i="1">
                              <a:latin typeface="Cambria Math" panose="02040503050406030204" pitchFamily="18" charset="0"/>
                            </a:rPr>
                          </m:ctrlPr>
                        </m:radPr>
                        <m:deg/>
                        <m:e>
                          <m:d>
                            <m:dPr>
                              <m:endChr m:val=""/>
                              <m:ctrlPr>
                                <a:rPr lang="ar-AE" sz="2000" i="1">
                                  <a:latin typeface="Cambria Math" panose="02040503050406030204" pitchFamily="18" charset="0"/>
                                </a:rPr>
                              </m:ctrlPr>
                            </m:dPr>
                            <m:e>
                              <m:r>
                                <a:rPr lang="ar-AE" sz="2000" i="1">
                                  <a:latin typeface="Cambria Math" panose="02040503050406030204" pitchFamily="18" charset="0"/>
                                </a:rPr>
                                <m:t>𝑥</m:t>
                              </m:r>
                              <m:r>
                                <a:rPr lang="ar-AE" sz="2000">
                                  <a:latin typeface="Cambria Math" panose="02040503050406030204" pitchFamily="18" charset="0"/>
                                </a:rPr>
                                <m:t>−</m:t>
                              </m:r>
                              <m:sSub>
                                <m:sSubPr>
                                  <m:ctrlPr>
                                    <a:rPr lang="ar-AE" sz="2000" i="1">
                                      <a:latin typeface="Cambria Math" panose="02040503050406030204" pitchFamily="18" charset="0"/>
                                    </a:rPr>
                                  </m:ctrlPr>
                                </m:sSubPr>
                                <m:e>
                                  <m:r>
                                    <a:rPr lang="ar-AE" sz="2000" i="1">
                                      <a:latin typeface="Cambria Math" panose="02040503050406030204" pitchFamily="18" charset="0"/>
                                    </a:rPr>
                                    <m:t>𝑥</m:t>
                                  </m:r>
                                </m:e>
                                <m:sub>
                                  <m:r>
                                    <a:rPr lang="ar-AE" sz="2000">
                                      <a:latin typeface="Cambria Math" panose="02040503050406030204" pitchFamily="18" charset="0"/>
                                    </a:rPr>
                                    <m:t>3</m:t>
                                  </m:r>
                                </m:sub>
                              </m:sSub>
                              <m:sSup>
                                <m:sSupPr>
                                  <m:ctrlPr>
                                    <a:rPr lang="ar-AE" sz="2000" i="1">
                                      <a:latin typeface="Cambria Math" panose="02040503050406030204" pitchFamily="18" charset="0"/>
                                    </a:rPr>
                                  </m:ctrlPr>
                                </m:sSupPr>
                                <m:e>
                                  <m:d>
                                    <m:dPr>
                                      <m:begChr m:val=""/>
                                      <m:endChr m:val=""/>
                                      <m:ctrlPr>
                                        <a:rPr lang="ar-AE" sz="2000" i="1">
                                          <a:latin typeface="Cambria Math" panose="02040503050406030204" pitchFamily="18" charset="0"/>
                                        </a:rPr>
                                      </m:ctrlPr>
                                    </m:dPr>
                                    <m:e>
                                      <m:r>
                                        <a:rPr lang="ar-AE" sz="2000">
                                          <a:latin typeface="Cambria Math" panose="02040503050406030204" pitchFamily="18" charset="0"/>
                                        </a:rPr>
                                        <m:t>)</m:t>
                                      </m:r>
                                    </m:e>
                                  </m:d>
                                </m:e>
                                <m:sup>
                                  <m:r>
                                    <a:rPr lang="ar-AE" sz="2000">
                                      <a:latin typeface="Cambria Math" panose="02040503050406030204" pitchFamily="18" charset="0"/>
                                    </a:rPr>
                                    <m:t>2</m:t>
                                  </m:r>
                                </m:sup>
                              </m:sSup>
                              <m:r>
                                <a:rPr lang="ar-AE" sz="2000">
                                  <a:latin typeface="Cambria Math" panose="02040503050406030204" pitchFamily="18" charset="0"/>
                                </a:rPr>
                                <m:t>+</m:t>
                              </m:r>
                              <m:d>
                                <m:dPr>
                                  <m:endChr m:val=""/>
                                  <m:ctrlPr>
                                    <a:rPr lang="ar-AE" sz="2000" i="1">
                                      <a:latin typeface="Cambria Math" panose="02040503050406030204" pitchFamily="18" charset="0"/>
                                    </a:rPr>
                                  </m:ctrlPr>
                                </m:dPr>
                                <m:e>
                                  <m:r>
                                    <a:rPr lang="ar-AE" sz="2000" i="1">
                                      <a:latin typeface="Cambria Math" panose="02040503050406030204" pitchFamily="18" charset="0"/>
                                    </a:rPr>
                                    <m:t>𝑦</m:t>
                                  </m:r>
                                  <m:r>
                                    <a:rPr lang="ar-AE" sz="2000">
                                      <a:latin typeface="Cambria Math" panose="02040503050406030204" pitchFamily="18" charset="0"/>
                                    </a:rPr>
                                    <m:t>−</m:t>
                                  </m:r>
                                  <m:sSub>
                                    <m:sSubPr>
                                      <m:ctrlPr>
                                        <a:rPr lang="ar-AE" sz="2000" i="1">
                                          <a:latin typeface="Cambria Math" panose="02040503050406030204" pitchFamily="18" charset="0"/>
                                        </a:rPr>
                                      </m:ctrlPr>
                                    </m:sSubPr>
                                    <m:e>
                                      <m:r>
                                        <a:rPr lang="ar-AE" sz="2000" i="1">
                                          <a:latin typeface="Cambria Math" panose="02040503050406030204" pitchFamily="18" charset="0"/>
                                        </a:rPr>
                                        <m:t>𝑦</m:t>
                                      </m:r>
                                    </m:e>
                                    <m:sub>
                                      <m:r>
                                        <a:rPr lang="ar-AE" sz="2000">
                                          <a:latin typeface="Cambria Math" panose="02040503050406030204" pitchFamily="18" charset="0"/>
                                        </a:rPr>
                                        <m:t>3</m:t>
                                      </m:r>
                                    </m:sub>
                                  </m:sSub>
                                  <m:sSup>
                                    <m:sSupPr>
                                      <m:ctrlPr>
                                        <a:rPr lang="ar-AE" sz="2000" i="1">
                                          <a:latin typeface="Cambria Math" panose="02040503050406030204" pitchFamily="18" charset="0"/>
                                        </a:rPr>
                                      </m:ctrlPr>
                                    </m:sSupPr>
                                    <m:e>
                                      <m:d>
                                        <m:dPr>
                                          <m:begChr m:val=""/>
                                          <m:endChr m:val=""/>
                                          <m:ctrlPr>
                                            <a:rPr lang="ar-AE" sz="2000" i="1">
                                              <a:latin typeface="Cambria Math" panose="02040503050406030204" pitchFamily="18" charset="0"/>
                                            </a:rPr>
                                          </m:ctrlPr>
                                        </m:dPr>
                                        <m:e>
                                          <m:r>
                                            <a:rPr lang="ar-AE" sz="2000">
                                              <a:latin typeface="Cambria Math" panose="02040503050406030204" pitchFamily="18" charset="0"/>
                                            </a:rPr>
                                            <m:t>)</m:t>
                                          </m:r>
                                        </m:e>
                                      </m:d>
                                    </m:e>
                                    <m:sup>
                                      <m:r>
                                        <a:rPr lang="ar-AE" sz="2000">
                                          <a:latin typeface="Cambria Math" panose="02040503050406030204" pitchFamily="18" charset="0"/>
                                        </a:rPr>
                                        <m:t>2</m:t>
                                      </m:r>
                                    </m:sup>
                                  </m:sSup>
                                </m:e>
                              </m:d>
                            </m:e>
                          </m:d>
                        </m:e>
                      </m:rad>
                      <m:r>
                        <a:rPr lang="ar-AE" sz="2000">
                          <a:latin typeface="Cambria Math" panose="02040503050406030204" pitchFamily="18" charset="0"/>
                        </a:rPr>
                        <m:t>=</m:t>
                      </m:r>
                      <m:sSub>
                        <m:sSubPr>
                          <m:ctrlPr>
                            <a:rPr lang="ar-AE" sz="2000" i="1">
                              <a:latin typeface="Cambria Math" panose="02040503050406030204" pitchFamily="18" charset="0"/>
                            </a:rPr>
                          </m:ctrlPr>
                        </m:sSubPr>
                        <m:e>
                          <m:r>
                            <a:rPr lang="ar-AE" sz="2000" i="1">
                              <a:latin typeface="Cambria Math" panose="02040503050406030204" pitchFamily="18" charset="0"/>
                            </a:rPr>
                            <m:t>𝑑</m:t>
                          </m:r>
                        </m:e>
                        <m:sub>
                          <m:r>
                            <a:rPr lang="ar-AE" sz="2000">
                              <a:latin typeface="Cambria Math" panose="02040503050406030204" pitchFamily="18" charset="0"/>
                            </a:rPr>
                            <m:t>23</m:t>
                          </m:r>
                        </m:sub>
                      </m:sSub>
                    </m:oMath>
                  </m:oMathPara>
                </a14:m>
                <a:endParaRPr lang="ar-AE" sz="2000" dirty="0"/>
              </a:p>
              <a:p>
                <a:pPr/>
                <a14:m>
                  <m:oMathPara xmlns:m="http://schemas.openxmlformats.org/officeDocument/2006/math">
                    <m:oMathParaPr>
                      <m:jc m:val="centerGroup"/>
                    </m:oMathParaPr>
                    <m:oMath xmlns:m="http://schemas.openxmlformats.org/officeDocument/2006/math">
                      <m:rad>
                        <m:radPr>
                          <m:degHide m:val="on"/>
                          <m:ctrlPr>
                            <a:rPr lang="ar-AE" sz="2000" i="1">
                              <a:latin typeface="Cambria Math" panose="02040503050406030204" pitchFamily="18" charset="0"/>
                            </a:rPr>
                          </m:ctrlPr>
                        </m:radPr>
                        <m:deg/>
                        <m:e>
                          <m:d>
                            <m:dPr>
                              <m:endChr m:val=""/>
                              <m:ctrlPr>
                                <a:rPr lang="ar-AE" sz="2000" i="1">
                                  <a:latin typeface="Cambria Math" panose="02040503050406030204" pitchFamily="18" charset="0"/>
                                </a:rPr>
                              </m:ctrlPr>
                            </m:dPr>
                            <m:e>
                              <m:r>
                                <a:rPr lang="ar-AE" sz="2000" i="1">
                                  <a:latin typeface="Cambria Math" panose="02040503050406030204" pitchFamily="18" charset="0"/>
                                </a:rPr>
                                <m:t>𝑥</m:t>
                              </m:r>
                              <m:r>
                                <a:rPr lang="ar-AE" sz="2000">
                                  <a:latin typeface="Cambria Math" panose="02040503050406030204" pitchFamily="18" charset="0"/>
                                </a:rPr>
                                <m:t>−</m:t>
                              </m:r>
                              <m:sSub>
                                <m:sSubPr>
                                  <m:ctrlPr>
                                    <a:rPr lang="ar-AE" sz="2000" i="1">
                                      <a:latin typeface="Cambria Math" panose="02040503050406030204" pitchFamily="18" charset="0"/>
                                    </a:rPr>
                                  </m:ctrlPr>
                                </m:sSubPr>
                                <m:e>
                                  <m:r>
                                    <a:rPr lang="ar-AE" sz="2000" i="1">
                                      <a:latin typeface="Cambria Math" panose="02040503050406030204" pitchFamily="18" charset="0"/>
                                    </a:rPr>
                                    <m:t>𝑥</m:t>
                                  </m:r>
                                </m:e>
                                <m:sub>
                                  <m:r>
                                    <a:rPr lang="ar-AE" sz="2000">
                                      <a:latin typeface="Cambria Math" panose="02040503050406030204" pitchFamily="18" charset="0"/>
                                    </a:rPr>
                                    <m:t>1</m:t>
                                  </m:r>
                                </m:sub>
                              </m:sSub>
                              <m:sSup>
                                <m:sSupPr>
                                  <m:ctrlPr>
                                    <a:rPr lang="ar-AE" sz="2000" i="1">
                                      <a:latin typeface="Cambria Math" panose="02040503050406030204" pitchFamily="18" charset="0"/>
                                    </a:rPr>
                                  </m:ctrlPr>
                                </m:sSupPr>
                                <m:e>
                                  <m:d>
                                    <m:dPr>
                                      <m:begChr m:val=""/>
                                      <m:endChr m:val=""/>
                                      <m:ctrlPr>
                                        <a:rPr lang="ar-AE" sz="2000" i="1">
                                          <a:latin typeface="Cambria Math" panose="02040503050406030204" pitchFamily="18" charset="0"/>
                                        </a:rPr>
                                      </m:ctrlPr>
                                    </m:dPr>
                                    <m:e>
                                      <m:r>
                                        <a:rPr lang="ar-AE" sz="2000">
                                          <a:latin typeface="Cambria Math" panose="02040503050406030204" pitchFamily="18" charset="0"/>
                                        </a:rPr>
                                        <m:t>)</m:t>
                                      </m:r>
                                    </m:e>
                                  </m:d>
                                </m:e>
                                <m:sup>
                                  <m:r>
                                    <a:rPr lang="ar-AE" sz="2000">
                                      <a:latin typeface="Cambria Math" panose="02040503050406030204" pitchFamily="18" charset="0"/>
                                    </a:rPr>
                                    <m:t>2</m:t>
                                  </m:r>
                                </m:sup>
                              </m:sSup>
                              <m:r>
                                <a:rPr lang="ar-AE" sz="2000">
                                  <a:latin typeface="Cambria Math" panose="02040503050406030204" pitchFamily="18" charset="0"/>
                                </a:rPr>
                                <m:t>+</m:t>
                              </m:r>
                              <m:d>
                                <m:dPr>
                                  <m:endChr m:val=""/>
                                  <m:ctrlPr>
                                    <a:rPr lang="ar-AE" sz="2000" i="1">
                                      <a:latin typeface="Cambria Math" panose="02040503050406030204" pitchFamily="18" charset="0"/>
                                    </a:rPr>
                                  </m:ctrlPr>
                                </m:dPr>
                                <m:e>
                                  <m:r>
                                    <a:rPr lang="ar-AE" sz="2000" i="1">
                                      <a:latin typeface="Cambria Math" panose="02040503050406030204" pitchFamily="18" charset="0"/>
                                    </a:rPr>
                                    <m:t>𝑦</m:t>
                                  </m:r>
                                  <m:r>
                                    <a:rPr lang="ar-AE" sz="2000">
                                      <a:latin typeface="Cambria Math" panose="02040503050406030204" pitchFamily="18" charset="0"/>
                                    </a:rPr>
                                    <m:t>−</m:t>
                                  </m:r>
                                  <m:sSub>
                                    <m:sSubPr>
                                      <m:ctrlPr>
                                        <a:rPr lang="ar-AE" sz="2000" i="1">
                                          <a:latin typeface="Cambria Math" panose="02040503050406030204" pitchFamily="18" charset="0"/>
                                        </a:rPr>
                                      </m:ctrlPr>
                                    </m:sSubPr>
                                    <m:e>
                                      <m:r>
                                        <a:rPr lang="ar-AE" sz="2000" i="1">
                                          <a:latin typeface="Cambria Math" panose="02040503050406030204" pitchFamily="18" charset="0"/>
                                        </a:rPr>
                                        <m:t>𝑦</m:t>
                                      </m:r>
                                    </m:e>
                                    <m:sub>
                                      <m:r>
                                        <a:rPr lang="ar-AE" sz="2000">
                                          <a:latin typeface="Cambria Math" panose="02040503050406030204" pitchFamily="18" charset="0"/>
                                        </a:rPr>
                                        <m:t>1</m:t>
                                      </m:r>
                                    </m:sub>
                                  </m:sSub>
                                  <m:sSup>
                                    <m:sSupPr>
                                      <m:ctrlPr>
                                        <a:rPr lang="ar-AE" sz="2000" i="1">
                                          <a:latin typeface="Cambria Math" panose="02040503050406030204" pitchFamily="18" charset="0"/>
                                        </a:rPr>
                                      </m:ctrlPr>
                                    </m:sSupPr>
                                    <m:e>
                                      <m:d>
                                        <m:dPr>
                                          <m:begChr m:val=""/>
                                          <m:endChr m:val=""/>
                                          <m:ctrlPr>
                                            <a:rPr lang="ar-AE" sz="2000" i="1">
                                              <a:latin typeface="Cambria Math" panose="02040503050406030204" pitchFamily="18" charset="0"/>
                                            </a:rPr>
                                          </m:ctrlPr>
                                        </m:dPr>
                                        <m:e>
                                          <m:r>
                                            <a:rPr lang="ar-AE" sz="2000">
                                              <a:latin typeface="Cambria Math" panose="02040503050406030204" pitchFamily="18" charset="0"/>
                                            </a:rPr>
                                            <m:t>)</m:t>
                                          </m:r>
                                        </m:e>
                                      </m:d>
                                    </m:e>
                                    <m:sup>
                                      <m:r>
                                        <a:rPr lang="ar-AE" sz="2000">
                                          <a:latin typeface="Cambria Math" panose="02040503050406030204" pitchFamily="18" charset="0"/>
                                        </a:rPr>
                                        <m:t>2</m:t>
                                      </m:r>
                                    </m:sup>
                                  </m:sSup>
                                </m:e>
                              </m:d>
                            </m:e>
                          </m:d>
                        </m:e>
                      </m:rad>
                      <m:r>
                        <a:rPr lang="ar-AE" sz="2000">
                          <a:latin typeface="Cambria Math" panose="02040503050406030204" pitchFamily="18" charset="0"/>
                        </a:rPr>
                        <m:t>−</m:t>
                      </m:r>
                      <m:rad>
                        <m:radPr>
                          <m:degHide m:val="on"/>
                          <m:ctrlPr>
                            <a:rPr lang="ar-AE" sz="2000" i="1">
                              <a:latin typeface="Cambria Math" panose="02040503050406030204" pitchFamily="18" charset="0"/>
                            </a:rPr>
                          </m:ctrlPr>
                        </m:radPr>
                        <m:deg/>
                        <m:e>
                          <m:d>
                            <m:dPr>
                              <m:endChr m:val=""/>
                              <m:ctrlPr>
                                <a:rPr lang="ar-AE" sz="2000" i="1">
                                  <a:latin typeface="Cambria Math" panose="02040503050406030204" pitchFamily="18" charset="0"/>
                                </a:rPr>
                              </m:ctrlPr>
                            </m:dPr>
                            <m:e>
                              <m:r>
                                <a:rPr lang="ar-AE" sz="2000" i="1">
                                  <a:latin typeface="Cambria Math" panose="02040503050406030204" pitchFamily="18" charset="0"/>
                                </a:rPr>
                                <m:t>𝑥</m:t>
                              </m:r>
                              <m:r>
                                <a:rPr lang="ar-AE" sz="2000">
                                  <a:latin typeface="Cambria Math" panose="02040503050406030204" pitchFamily="18" charset="0"/>
                                </a:rPr>
                                <m:t>−</m:t>
                              </m:r>
                              <m:sSub>
                                <m:sSubPr>
                                  <m:ctrlPr>
                                    <a:rPr lang="ar-AE" sz="2000" i="1">
                                      <a:latin typeface="Cambria Math" panose="02040503050406030204" pitchFamily="18" charset="0"/>
                                    </a:rPr>
                                  </m:ctrlPr>
                                </m:sSubPr>
                                <m:e>
                                  <m:r>
                                    <a:rPr lang="ar-AE" sz="2000" i="1">
                                      <a:latin typeface="Cambria Math" panose="02040503050406030204" pitchFamily="18" charset="0"/>
                                    </a:rPr>
                                    <m:t>𝑥</m:t>
                                  </m:r>
                                </m:e>
                                <m:sub>
                                  <m:r>
                                    <a:rPr lang="ar-AE" sz="2000">
                                      <a:latin typeface="Cambria Math" panose="02040503050406030204" pitchFamily="18" charset="0"/>
                                    </a:rPr>
                                    <m:t>3</m:t>
                                  </m:r>
                                </m:sub>
                              </m:sSub>
                              <m:sSup>
                                <m:sSupPr>
                                  <m:ctrlPr>
                                    <a:rPr lang="ar-AE" sz="2000" i="1">
                                      <a:latin typeface="Cambria Math" panose="02040503050406030204" pitchFamily="18" charset="0"/>
                                    </a:rPr>
                                  </m:ctrlPr>
                                </m:sSupPr>
                                <m:e>
                                  <m:d>
                                    <m:dPr>
                                      <m:begChr m:val=""/>
                                      <m:endChr m:val=""/>
                                      <m:ctrlPr>
                                        <a:rPr lang="ar-AE" sz="2000" i="1">
                                          <a:latin typeface="Cambria Math" panose="02040503050406030204" pitchFamily="18" charset="0"/>
                                        </a:rPr>
                                      </m:ctrlPr>
                                    </m:dPr>
                                    <m:e>
                                      <m:r>
                                        <a:rPr lang="ar-AE" sz="2000">
                                          <a:latin typeface="Cambria Math" panose="02040503050406030204" pitchFamily="18" charset="0"/>
                                        </a:rPr>
                                        <m:t>)</m:t>
                                      </m:r>
                                    </m:e>
                                  </m:d>
                                </m:e>
                                <m:sup>
                                  <m:r>
                                    <a:rPr lang="ar-AE" sz="2000">
                                      <a:latin typeface="Cambria Math" panose="02040503050406030204" pitchFamily="18" charset="0"/>
                                    </a:rPr>
                                    <m:t>2</m:t>
                                  </m:r>
                                </m:sup>
                              </m:sSup>
                              <m:r>
                                <a:rPr lang="ar-AE" sz="2000">
                                  <a:latin typeface="Cambria Math" panose="02040503050406030204" pitchFamily="18" charset="0"/>
                                </a:rPr>
                                <m:t>+</m:t>
                              </m:r>
                              <m:d>
                                <m:dPr>
                                  <m:endChr m:val=""/>
                                  <m:ctrlPr>
                                    <a:rPr lang="ar-AE" sz="2000" i="1">
                                      <a:latin typeface="Cambria Math" panose="02040503050406030204" pitchFamily="18" charset="0"/>
                                    </a:rPr>
                                  </m:ctrlPr>
                                </m:dPr>
                                <m:e>
                                  <m:r>
                                    <a:rPr lang="ar-AE" sz="2000" i="1">
                                      <a:latin typeface="Cambria Math" panose="02040503050406030204" pitchFamily="18" charset="0"/>
                                    </a:rPr>
                                    <m:t>𝑦</m:t>
                                  </m:r>
                                  <m:r>
                                    <a:rPr lang="ar-AE" sz="2000">
                                      <a:latin typeface="Cambria Math" panose="02040503050406030204" pitchFamily="18" charset="0"/>
                                    </a:rPr>
                                    <m:t>−</m:t>
                                  </m:r>
                                  <m:sSub>
                                    <m:sSubPr>
                                      <m:ctrlPr>
                                        <a:rPr lang="ar-AE" sz="2000" i="1">
                                          <a:latin typeface="Cambria Math" panose="02040503050406030204" pitchFamily="18" charset="0"/>
                                        </a:rPr>
                                      </m:ctrlPr>
                                    </m:sSubPr>
                                    <m:e>
                                      <m:r>
                                        <a:rPr lang="ar-AE" sz="2000" i="1">
                                          <a:latin typeface="Cambria Math" panose="02040503050406030204" pitchFamily="18" charset="0"/>
                                        </a:rPr>
                                        <m:t>𝑦</m:t>
                                      </m:r>
                                    </m:e>
                                    <m:sub>
                                      <m:r>
                                        <a:rPr lang="ar-AE" sz="2000">
                                          <a:latin typeface="Cambria Math" panose="02040503050406030204" pitchFamily="18" charset="0"/>
                                        </a:rPr>
                                        <m:t>3</m:t>
                                      </m:r>
                                    </m:sub>
                                  </m:sSub>
                                  <m:sSup>
                                    <m:sSupPr>
                                      <m:ctrlPr>
                                        <a:rPr lang="ar-AE" sz="2000" i="1">
                                          <a:latin typeface="Cambria Math" panose="02040503050406030204" pitchFamily="18" charset="0"/>
                                        </a:rPr>
                                      </m:ctrlPr>
                                    </m:sSupPr>
                                    <m:e>
                                      <m:d>
                                        <m:dPr>
                                          <m:begChr m:val=""/>
                                          <m:endChr m:val=""/>
                                          <m:ctrlPr>
                                            <a:rPr lang="ar-AE" sz="2000" i="1">
                                              <a:latin typeface="Cambria Math" panose="02040503050406030204" pitchFamily="18" charset="0"/>
                                            </a:rPr>
                                          </m:ctrlPr>
                                        </m:dPr>
                                        <m:e>
                                          <m:r>
                                            <a:rPr lang="ar-AE" sz="2000">
                                              <a:latin typeface="Cambria Math" panose="02040503050406030204" pitchFamily="18" charset="0"/>
                                            </a:rPr>
                                            <m:t>)</m:t>
                                          </m:r>
                                        </m:e>
                                      </m:d>
                                    </m:e>
                                    <m:sup>
                                      <m:r>
                                        <a:rPr lang="ar-AE" sz="2000">
                                          <a:latin typeface="Cambria Math" panose="02040503050406030204" pitchFamily="18" charset="0"/>
                                        </a:rPr>
                                        <m:t>2</m:t>
                                      </m:r>
                                    </m:sup>
                                  </m:sSup>
                                </m:e>
                              </m:d>
                            </m:e>
                          </m:d>
                        </m:e>
                      </m:rad>
                      <m:r>
                        <a:rPr lang="ar-AE" sz="2000">
                          <a:latin typeface="Cambria Math" panose="02040503050406030204" pitchFamily="18" charset="0"/>
                        </a:rPr>
                        <m:t>=</m:t>
                      </m:r>
                      <m:sSub>
                        <m:sSubPr>
                          <m:ctrlPr>
                            <a:rPr lang="ar-AE" sz="2000" i="1">
                              <a:latin typeface="Cambria Math" panose="02040503050406030204" pitchFamily="18" charset="0"/>
                            </a:rPr>
                          </m:ctrlPr>
                        </m:sSubPr>
                        <m:e>
                          <m:r>
                            <a:rPr lang="ar-AE" sz="2000" i="1">
                              <a:latin typeface="Cambria Math" panose="02040503050406030204" pitchFamily="18" charset="0"/>
                            </a:rPr>
                            <m:t>𝑑</m:t>
                          </m:r>
                        </m:e>
                        <m:sub>
                          <m:r>
                            <a:rPr lang="ar-AE" sz="2000">
                              <a:latin typeface="Cambria Math" panose="02040503050406030204" pitchFamily="18" charset="0"/>
                            </a:rPr>
                            <m:t>13</m:t>
                          </m:r>
                        </m:sub>
                      </m:sSub>
                    </m:oMath>
                  </m:oMathPara>
                </a14:m>
                <a:endParaRPr lang="en-IN" sz="2000" dirty="0"/>
              </a:p>
              <a:p>
                <a:endParaRPr lang="en-IN" sz="2000" dirty="0"/>
              </a:p>
              <a:p>
                <a:r>
                  <a:rPr lang="en-IN" sz="2000" dirty="0"/>
                  <a:t>Here </a:t>
                </a:r>
                <a:r>
                  <a:rPr lang="en-US" sz="2400" i="1" dirty="0"/>
                  <a:t>d</a:t>
                </a:r>
                <a:r>
                  <a:rPr lang="en-US" sz="2400" dirty="0"/>
                  <a:t>12,</a:t>
                </a:r>
                <a:r>
                  <a:rPr lang="en-US" sz="2400" i="1" dirty="0"/>
                  <a:t>d</a:t>
                </a:r>
                <a:r>
                  <a:rPr lang="en-US" sz="2400" dirty="0"/>
                  <a:t>23,</a:t>
                </a:r>
                <a:r>
                  <a:rPr lang="en-US" sz="2400" i="1" dirty="0"/>
                  <a:t>d</a:t>
                </a:r>
                <a:r>
                  <a:rPr lang="en-US" sz="2400" dirty="0"/>
                  <a:t>13 are the differences in distances from the transmitter to the respective receiver pairs.</a:t>
                </a:r>
                <a:endParaRPr lang="ar-AE" sz="2000" dirty="0"/>
              </a:p>
              <a:p>
                <a:br>
                  <a:rPr lang="ar-AE" dirty="0"/>
                </a:br>
                <a:endParaRPr lang="en-IN" dirty="0"/>
              </a:p>
            </p:txBody>
          </p:sp>
        </mc:Choice>
        <mc:Fallback xmlns="">
          <p:sp>
            <p:nvSpPr>
              <p:cNvPr id="13" name="TextBox 12">
                <a:extLst>
                  <a:ext uri="{FF2B5EF4-FFF2-40B4-BE49-F238E27FC236}">
                    <a16:creationId xmlns:a16="http://schemas.microsoft.com/office/drawing/2014/main" id="{35E5244B-8371-FC29-F990-DB430778CEE8}"/>
                  </a:ext>
                </a:extLst>
              </p:cNvPr>
              <p:cNvSpPr txBox="1">
                <a:spLocks noRot="1" noChangeAspect="1" noMove="1" noResize="1" noEditPoints="1" noAdjustHandles="1" noChangeArrowheads="1" noChangeShapeType="1" noTextEdit="1"/>
              </p:cNvSpPr>
              <p:nvPr/>
            </p:nvSpPr>
            <p:spPr>
              <a:xfrm>
                <a:off x="5765903" y="2252773"/>
                <a:ext cx="6665001" cy="4772076"/>
              </a:xfrm>
              <a:prstGeom prst="rect">
                <a:avLst/>
              </a:prstGeom>
              <a:blipFill>
                <a:blip r:embed="rId4"/>
                <a:stretch>
                  <a:fillRect l="-1464"/>
                </a:stretch>
              </a:blipFill>
            </p:spPr>
            <p:txBody>
              <a:bodyPr/>
              <a:lstStyle/>
              <a:p>
                <a:r>
                  <a:rPr lang="en-IN">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EF13F24A-5D9D-260B-8596-5820BE1F8969}"/>
                  </a:ext>
                </a:extLst>
              </p:cNvPr>
              <p:cNvSpPr txBox="1"/>
              <p:nvPr/>
            </p:nvSpPr>
            <p:spPr>
              <a:xfrm>
                <a:off x="5765903" y="2259612"/>
                <a:ext cx="2030749" cy="636585"/>
              </a:xfrm>
              <a:prstGeom prst="rect">
                <a:avLst/>
              </a:prstGeom>
              <a:noFill/>
            </p:spPr>
            <p:txBody>
              <a:bodyPr wrap="none" rtlCol="0">
                <a:spAutoFit/>
              </a:bodyPr>
              <a:lstStyle/>
              <a:p>
                <a:r>
                  <a:rPr lang="en-IN" sz="2000" dirty="0"/>
                  <a:t>Tx (</a:t>
                </a:r>
                <a:r>
                  <a:rPr lang="en-IN" sz="2000" dirty="0" err="1"/>
                  <a:t>x,y</a:t>
                </a:r>
                <a:r>
                  <a:rPr lang="en-IN" sz="2000" dirty="0"/>
                  <a:t>): </a:t>
                </a:r>
                <a14:m>
                  <m:oMath xmlns:m="http://schemas.openxmlformats.org/officeDocument/2006/math">
                    <m:d>
                      <m:dPr>
                        <m:ctrlPr>
                          <a:rPr lang="en-IN" sz="2000" i="1">
                            <a:latin typeface="Cambria Math" panose="02040503050406030204" pitchFamily="18" charset="0"/>
                          </a:rPr>
                        </m:ctrlPr>
                      </m:dPr>
                      <m:e>
                        <m:f>
                          <m:fPr>
                            <m:ctrlPr>
                              <a:rPr lang="en-IN" sz="2000" i="1">
                                <a:latin typeface="Cambria Math" panose="02040503050406030204" pitchFamily="18" charset="0"/>
                              </a:rPr>
                            </m:ctrlPr>
                          </m:fPr>
                          <m:num>
                            <m:r>
                              <a:rPr lang="en-IN" sz="2000" i="1">
                                <a:latin typeface="Cambria Math" panose="02040503050406030204" pitchFamily="18" charset="0"/>
                              </a:rPr>
                              <m:t>𝑎</m:t>
                            </m:r>
                          </m:num>
                          <m:den>
                            <m:r>
                              <a:rPr lang="en-IN" sz="2000" i="1">
                                <a:latin typeface="Cambria Math" panose="02040503050406030204" pitchFamily="18" charset="0"/>
                              </a:rPr>
                              <m:t>3</m:t>
                            </m:r>
                          </m:den>
                        </m:f>
                        <m:r>
                          <a:rPr lang="en-IN" sz="2000" i="1">
                            <a:latin typeface="Cambria Math" panose="02040503050406030204" pitchFamily="18" charset="0"/>
                          </a:rPr>
                          <m:t>,</m:t>
                        </m:r>
                        <m:r>
                          <a:rPr lang="en-IN" sz="2000" i="1">
                            <a:latin typeface="Cambria Math" panose="02040503050406030204" pitchFamily="18" charset="0"/>
                          </a:rPr>
                          <m:t>𝑎</m:t>
                        </m:r>
                        <m:r>
                          <a:rPr lang="en-IN" sz="2000" i="1">
                            <a:latin typeface="Cambria Math" panose="02040503050406030204" pitchFamily="18" charset="0"/>
                          </a:rPr>
                          <m:t>.</m:t>
                        </m:r>
                        <m:f>
                          <m:fPr>
                            <m:ctrlPr>
                              <a:rPr lang="en-IN" sz="2000" i="1">
                                <a:latin typeface="Cambria Math" panose="02040503050406030204" pitchFamily="18" charset="0"/>
                              </a:rPr>
                            </m:ctrlPr>
                          </m:fPr>
                          <m:num>
                            <m:rad>
                              <m:radPr>
                                <m:degHide m:val="on"/>
                                <m:ctrlPr>
                                  <a:rPr lang="en-IN" sz="2000" i="1">
                                    <a:latin typeface="Cambria Math" panose="02040503050406030204" pitchFamily="18" charset="0"/>
                                  </a:rPr>
                                </m:ctrlPr>
                              </m:radPr>
                              <m:deg/>
                              <m:e>
                                <m:r>
                                  <a:rPr lang="en-IN" sz="2000" i="1">
                                    <a:latin typeface="Cambria Math" panose="02040503050406030204" pitchFamily="18" charset="0"/>
                                  </a:rPr>
                                  <m:t>3</m:t>
                                </m:r>
                              </m:e>
                            </m:rad>
                          </m:num>
                          <m:den>
                            <m:r>
                              <a:rPr lang="en-IN" sz="2000" i="1">
                                <a:latin typeface="Cambria Math" panose="02040503050406030204" pitchFamily="18" charset="0"/>
                              </a:rPr>
                              <m:t>6</m:t>
                            </m:r>
                          </m:den>
                        </m:f>
                      </m:e>
                    </m:d>
                  </m:oMath>
                </a14:m>
                <a:endParaRPr lang="en-IN" sz="2400" dirty="0"/>
              </a:p>
            </p:txBody>
          </p:sp>
        </mc:Choice>
        <mc:Fallback xmlns="">
          <p:sp>
            <p:nvSpPr>
              <p:cNvPr id="14" name="TextBox 13">
                <a:extLst>
                  <a:ext uri="{FF2B5EF4-FFF2-40B4-BE49-F238E27FC236}">
                    <a16:creationId xmlns:a16="http://schemas.microsoft.com/office/drawing/2014/main" id="{EF13F24A-5D9D-260B-8596-5820BE1F8969}"/>
                  </a:ext>
                </a:extLst>
              </p:cNvPr>
              <p:cNvSpPr txBox="1">
                <a:spLocks noRot="1" noChangeAspect="1" noMove="1" noResize="1" noEditPoints="1" noAdjustHandles="1" noChangeArrowheads="1" noChangeShapeType="1" noTextEdit="1"/>
              </p:cNvSpPr>
              <p:nvPr/>
            </p:nvSpPr>
            <p:spPr>
              <a:xfrm>
                <a:off x="5765903" y="2259612"/>
                <a:ext cx="2030749" cy="636585"/>
              </a:xfrm>
              <a:prstGeom prst="rect">
                <a:avLst/>
              </a:prstGeom>
              <a:blipFill>
                <a:blip r:embed="rId5"/>
                <a:stretch>
                  <a:fillRect l="-3303"/>
                </a:stretch>
              </a:blipFill>
            </p:spPr>
            <p:txBody>
              <a:bodyPr/>
              <a:lstStyle/>
              <a:p>
                <a:r>
                  <a:rPr lang="en-IN">
                    <a:noFill/>
                  </a:rPr>
                  <a:t> </a:t>
                </a:r>
              </a:p>
            </p:txBody>
          </p:sp>
        </mc:Fallback>
      </mc:AlternateContent>
    </p:spTree>
    <p:extLst>
      <p:ext uri="{BB962C8B-B14F-4D97-AF65-F5344CB8AC3E}">
        <p14:creationId xmlns:p14="http://schemas.microsoft.com/office/powerpoint/2010/main" val="690549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par>
                                <p:cTn id="16" presetID="10" presetClass="entr" presetSubtype="0"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2" grpId="0"/>
      <p:bldP spid="13" grpId="0"/>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C2759A33-EE03-2254-BF3F-2EC811FCA5F2}"/>
                  </a:ext>
                </a:extLst>
              </p:cNvPr>
              <p:cNvSpPr txBox="1"/>
              <p:nvPr/>
            </p:nvSpPr>
            <p:spPr>
              <a:xfrm>
                <a:off x="118225" y="175366"/>
                <a:ext cx="6116483" cy="1031693"/>
              </a:xfrm>
              <a:prstGeom prst="rect">
                <a:avLst/>
              </a:prstGeom>
              <a:noFill/>
            </p:spPr>
            <p:txBody>
              <a:bodyPr wrap="none" rtlCol="0">
                <a:spAutoFit/>
              </a:bodyPr>
              <a:lstStyle/>
              <a:p>
                <a:r>
                  <a:rPr lang="en-IN" sz="2000" dirty="0"/>
                  <a:t>These distances can be found using receiver Information</a:t>
                </a:r>
              </a:p>
              <a:p>
                <a:pPr/>
                <a14:m>
                  <m:oMathPara xmlns:m="http://schemas.openxmlformats.org/officeDocument/2006/math">
                    <m:oMathParaPr>
                      <m:jc m:val="centerGroup"/>
                    </m:oMathParaPr>
                    <m:oMath xmlns:m="http://schemas.openxmlformats.org/officeDocument/2006/math">
                      <m:sSub>
                        <m:sSubPr>
                          <m:ctrlPr>
                            <a:rPr lang="ar-AE" sz="2000" i="1" smtClean="0">
                              <a:latin typeface="Cambria Math" panose="02040503050406030204" pitchFamily="18" charset="0"/>
                            </a:rPr>
                          </m:ctrlPr>
                        </m:sSubPr>
                        <m:e>
                          <m:r>
                            <a:rPr lang="ar-AE" sz="2000" i="1">
                              <a:latin typeface="Cambria Math" panose="02040503050406030204" pitchFamily="18" charset="0"/>
                            </a:rPr>
                            <m:t>𝑑</m:t>
                          </m:r>
                        </m:e>
                        <m:sub>
                          <m:r>
                            <a:rPr lang="ar-AE" sz="2000" i="1">
                              <a:latin typeface="Cambria Math" panose="02040503050406030204" pitchFamily="18" charset="0"/>
                            </a:rPr>
                            <m:t>𝑖𝑗</m:t>
                          </m:r>
                        </m:sub>
                      </m:sSub>
                      <m:r>
                        <a:rPr lang="ar-AE" sz="2000">
                          <a:latin typeface="Cambria Math" panose="02040503050406030204" pitchFamily="18" charset="0"/>
                        </a:rPr>
                        <m:t>=</m:t>
                      </m:r>
                      <m:r>
                        <a:rPr lang="ar-AE" sz="2000" i="1">
                          <a:latin typeface="Cambria Math" panose="02040503050406030204" pitchFamily="18" charset="0"/>
                        </a:rPr>
                        <m:t>𝑐</m:t>
                      </m:r>
                      <m:r>
                        <a:rPr lang="ar-AE" sz="2000">
                          <a:latin typeface="Cambria Math" panose="02040503050406030204" pitchFamily="18" charset="0"/>
                        </a:rPr>
                        <m:t>×</m:t>
                      </m:r>
                      <m:d>
                        <m:dPr>
                          <m:ctrlPr>
                            <a:rPr lang="ar-AE" sz="2000" i="1">
                              <a:latin typeface="Cambria Math" panose="02040503050406030204" pitchFamily="18" charset="0"/>
                            </a:rPr>
                          </m:ctrlPr>
                        </m:dPr>
                        <m:e>
                          <m:sSub>
                            <m:sSubPr>
                              <m:ctrlPr>
                                <a:rPr lang="ar-AE" sz="2000" i="1">
                                  <a:latin typeface="Cambria Math" panose="02040503050406030204" pitchFamily="18" charset="0"/>
                                </a:rPr>
                              </m:ctrlPr>
                            </m:sSubPr>
                            <m:e>
                              <m:r>
                                <a:rPr lang="ar-AE" sz="2000" i="1">
                                  <a:latin typeface="Cambria Math" panose="02040503050406030204" pitchFamily="18" charset="0"/>
                                </a:rPr>
                                <m:t>𝑇</m:t>
                              </m:r>
                            </m:e>
                            <m:sub>
                              <m:r>
                                <a:rPr lang="ar-AE" sz="2000" i="1">
                                  <a:latin typeface="Cambria Math" panose="02040503050406030204" pitchFamily="18" charset="0"/>
                                </a:rPr>
                                <m:t>𝑖</m:t>
                              </m:r>
                            </m:sub>
                          </m:sSub>
                          <m:r>
                            <a:rPr lang="ar-AE" sz="2000">
                              <a:latin typeface="Cambria Math" panose="02040503050406030204" pitchFamily="18" charset="0"/>
                            </a:rPr>
                            <m:t>−</m:t>
                          </m:r>
                          <m:sSub>
                            <m:sSubPr>
                              <m:ctrlPr>
                                <a:rPr lang="ar-AE" sz="2000" i="1">
                                  <a:latin typeface="Cambria Math" panose="02040503050406030204" pitchFamily="18" charset="0"/>
                                </a:rPr>
                              </m:ctrlPr>
                            </m:sSubPr>
                            <m:e>
                              <m:r>
                                <a:rPr lang="ar-AE" sz="2000" i="1">
                                  <a:latin typeface="Cambria Math" panose="02040503050406030204" pitchFamily="18" charset="0"/>
                                </a:rPr>
                                <m:t>𝑇</m:t>
                              </m:r>
                            </m:e>
                            <m:sub>
                              <m:r>
                                <a:rPr lang="ar-AE" sz="2000" i="1">
                                  <a:latin typeface="Cambria Math" panose="02040503050406030204" pitchFamily="18" charset="0"/>
                                </a:rPr>
                                <m:t>𝑗</m:t>
                              </m:r>
                            </m:sub>
                          </m:sSub>
                        </m:e>
                      </m:d>
                    </m:oMath>
                  </m:oMathPara>
                </a14:m>
                <a:endParaRPr lang="en-IN" dirty="0"/>
              </a:p>
              <a:p>
                <a:endParaRPr lang="en-IN" dirty="0"/>
              </a:p>
            </p:txBody>
          </p:sp>
        </mc:Choice>
        <mc:Fallback xmlns="">
          <p:sp>
            <p:nvSpPr>
              <p:cNvPr id="2" name="TextBox 1">
                <a:extLst>
                  <a:ext uri="{FF2B5EF4-FFF2-40B4-BE49-F238E27FC236}">
                    <a16:creationId xmlns:a16="http://schemas.microsoft.com/office/drawing/2014/main" id="{C2759A33-EE03-2254-BF3F-2EC811FCA5F2}"/>
                  </a:ext>
                </a:extLst>
              </p:cNvPr>
              <p:cNvSpPr txBox="1">
                <a:spLocks noRot="1" noChangeAspect="1" noMove="1" noResize="1" noEditPoints="1" noAdjustHandles="1" noChangeArrowheads="1" noChangeShapeType="1" noTextEdit="1"/>
              </p:cNvSpPr>
              <p:nvPr/>
            </p:nvSpPr>
            <p:spPr>
              <a:xfrm>
                <a:off x="118225" y="175366"/>
                <a:ext cx="6116483" cy="1031693"/>
              </a:xfrm>
              <a:prstGeom prst="rect">
                <a:avLst/>
              </a:prstGeom>
              <a:blipFill>
                <a:blip r:embed="rId2"/>
                <a:stretch>
                  <a:fillRect l="-996" t="-3550"/>
                </a:stretch>
              </a:blipFill>
            </p:spPr>
            <p:txBody>
              <a:bodyPr/>
              <a:lstStyle/>
              <a:p>
                <a:r>
                  <a:rPr lang="en-IN">
                    <a:noFill/>
                  </a:rPr>
                  <a:t> </a:t>
                </a:r>
              </a:p>
            </p:txBody>
          </p:sp>
        </mc:Fallback>
      </mc:AlternateContent>
      <p:sp>
        <p:nvSpPr>
          <p:cNvPr id="3" name="TextBox 2">
            <a:extLst>
              <a:ext uri="{FF2B5EF4-FFF2-40B4-BE49-F238E27FC236}">
                <a16:creationId xmlns:a16="http://schemas.microsoft.com/office/drawing/2014/main" id="{20762A7F-5343-058C-EEEA-611F4817A0F4}"/>
              </a:ext>
            </a:extLst>
          </p:cNvPr>
          <p:cNvSpPr txBox="1"/>
          <p:nvPr/>
        </p:nvSpPr>
        <p:spPr>
          <a:xfrm>
            <a:off x="374754" y="1275987"/>
            <a:ext cx="9530238" cy="677108"/>
          </a:xfrm>
          <a:prstGeom prst="rect">
            <a:avLst/>
          </a:prstGeom>
          <a:noFill/>
        </p:spPr>
        <p:txBody>
          <a:bodyPr wrap="none" rtlCol="0">
            <a:spAutoFit/>
          </a:bodyPr>
          <a:lstStyle/>
          <a:p>
            <a:r>
              <a:rPr lang="en-IN" sz="2000" dirty="0"/>
              <a:t>In simulation we have assumed we know the receiver information and have calculated </a:t>
            </a:r>
            <a:r>
              <a:rPr lang="en-IN" sz="2000" dirty="0" err="1"/>
              <a:t>dij</a:t>
            </a:r>
            <a:endParaRPr lang="ar-AE" sz="2000" dirty="0"/>
          </a:p>
          <a:p>
            <a:endParaRPr lang="en-IN" dirty="0"/>
          </a:p>
        </p:txBody>
      </p:sp>
      <p:pic>
        <p:nvPicPr>
          <p:cNvPr id="5" name="Picture 4" descr="A diagram of a star&#10;&#10;AI-generated content may be incorrect.">
            <a:extLst>
              <a:ext uri="{FF2B5EF4-FFF2-40B4-BE49-F238E27FC236}">
                <a16:creationId xmlns:a16="http://schemas.microsoft.com/office/drawing/2014/main" id="{5F8F2400-ACCC-3AF5-CCDD-F6CCD1F0BCA4}"/>
              </a:ext>
            </a:extLst>
          </p:cNvPr>
          <p:cNvPicPr>
            <a:picLocks noChangeAspect="1"/>
          </p:cNvPicPr>
          <p:nvPr/>
        </p:nvPicPr>
        <p:blipFill>
          <a:blip r:embed="rId3">
            <a:extLst>
              <a:ext uri="{28A0092B-C50C-407E-A947-70E740481C1C}">
                <a14:useLocalDpi xmlns:a14="http://schemas.microsoft.com/office/drawing/2010/main" val="0"/>
              </a:ext>
            </a:extLst>
          </a:blip>
          <a:srcRect l="24775" r="24569"/>
          <a:stretch>
            <a:fillRect/>
          </a:stretch>
        </p:blipFill>
        <p:spPr>
          <a:xfrm>
            <a:off x="374754" y="1791834"/>
            <a:ext cx="4956747" cy="4705289"/>
          </a:xfrm>
          <a:prstGeom prst="rect">
            <a:avLst/>
          </a:prstGeom>
        </p:spPr>
      </p:pic>
      <p:cxnSp>
        <p:nvCxnSpPr>
          <p:cNvPr id="11" name="Straight Arrow Connector 10">
            <a:extLst>
              <a:ext uri="{FF2B5EF4-FFF2-40B4-BE49-F238E27FC236}">
                <a16:creationId xmlns:a16="http://schemas.microsoft.com/office/drawing/2014/main" id="{3CDFD669-9677-04BB-501E-5DD1192069A5}"/>
              </a:ext>
            </a:extLst>
          </p:cNvPr>
          <p:cNvCxnSpPr/>
          <p:nvPr/>
        </p:nvCxnSpPr>
        <p:spPr>
          <a:xfrm>
            <a:off x="3744686" y="953160"/>
            <a:ext cx="235131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2" name="TextBox 11">
            <a:extLst>
              <a:ext uri="{FF2B5EF4-FFF2-40B4-BE49-F238E27FC236}">
                <a16:creationId xmlns:a16="http://schemas.microsoft.com/office/drawing/2014/main" id="{83F3DE8D-3FB0-461E-EEA1-9859840D9F82}"/>
              </a:ext>
            </a:extLst>
          </p:cNvPr>
          <p:cNvSpPr txBox="1"/>
          <p:nvPr/>
        </p:nvSpPr>
        <p:spPr>
          <a:xfrm>
            <a:off x="6109491" y="691212"/>
            <a:ext cx="5964284" cy="584775"/>
          </a:xfrm>
          <a:prstGeom prst="rect">
            <a:avLst/>
          </a:prstGeom>
          <a:noFill/>
        </p:spPr>
        <p:txBody>
          <a:bodyPr wrap="square" rtlCol="0">
            <a:spAutoFit/>
          </a:bodyPr>
          <a:lstStyle/>
          <a:p>
            <a:r>
              <a:rPr lang="en-IN" sz="1600" dirty="0">
                <a:highlight>
                  <a:srgbClr val="FFFF00"/>
                </a:highlight>
              </a:rPr>
              <a:t>Time delay calculated via cross correlation of time signals received </a:t>
            </a:r>
          </a:p>
          <a:p>
            <a:r>
              <a:rPr lang="en-IN" sz="1600" dirty="0">
                <a:highlight>
                  <a:srgbClr val="FFFF00"/>
                </a:highlight>
              </a:rPr>
              <a:t>by both receivers (signal processing part!)</a:t>
            </a:r>
          </a:p>
        </p:txBody>
      </p:sp>
      <p:sp>
        <p:nvSpPr>
          <p:cNvPr id="13" name="TextBox 12">
            <a:extLst>
              <a:ext uri="{FF2B5EF4-FFF2-40B4-BE49-F238E27FC236}">
                <a16:creationId xmlns:a16="http://schemas.microsoft.com/office/drawing/2014/main" id="{B2D6C788-3391-2B5F-BA0F-12229F01AA2B}"/>
              </a:ext>
            </a:extLst>
          </p:cNvPr>
          <p:cNvSpPr txBox="1"/>
          <p:nvPr/>
        </p:nvSpPr>
        <p:spPr>
          <a:xfrm>
            <a:off x="5988821" y="2306652"/>
            <a:ext cx="5076774" cy="400110"/>
          </a:xfrm>
          <a:prstGeom prst="rect">
            <a:avLst/>
          </a:prstGeom>
          <a:noFill/>
        </p:spPr>
        <p:txBody>
          <a:bodyPr wrap="none" rtlCol="0">
            <a:spAutoFit/>
          </a:bodyPr>
          <a:lstStyle/>
          <a:p>
            <a:r>
              <a:rPr lang="en-IN" sz="2000" dirty="0"/>
              <a:t>Actual observation will look something like this</a:t>
            </a:r>
          </a:p>
        </p:txBody>
      </p:sp>
      <p:pic>
        <p:nvPicPr>
          <p:cNvPr id="15" name="Picture 14">
            <a:extLst>
              <a:ext uri="{FF2B5EF4-FFF2-40B4-BE49-F238E27FC236}">
                <a16:creationId xmlns:a16="http://schemas.microsoft.com/office/drawing/2014/main" id="{7EB10A62-3F2F-DC1B-3803-9EF0DDC8C866}"/>
              </a:ext>
            </a:extLst>
          </p:cNvPr>
          <p:cNvPicPr>
            <a:picLocks noChangeAspect="1"/>
          </p:cNvPicPr>
          <p:nvPr/>
        </p:nvPicPr>
        <p:blipFill>
          <a:blip r:embed="rId4"/>
          <a:stretch>
            <a:fillRect/>
          </a:stretch>
        </p:blipFill>
        <p:spPr>
          <a:xfrm>
            <a:off x="5988821" y="2829533"/>
            <a:ext cx="4715465" cy="4028467"/>
          </a:xfrm>
          <a:prstGeom prst="rect">
            <a:avLst/>
          </a:prstGeom>
        </p:spPr>
      </p:pic>
      <p:sp>
        <p:nvSpPr>
          <p:cNvPr id="6" name="TextBox 5">
            <a:extLst>
              <a:ext uri="{FF2B5EF4-FFF2-40B4-BE49-F238E27FC236}">
                <a16:creationId xmlns:a16="http://schemas.microsoft.com/office/drawing/2014/main" id="{75833491-BE72-DCC8-67C8-094BA52579E4}"/>
              </a:ext>
            </a:extLst>
          </p:cNvPr>
          <p:cNvSpPr txBox="1"/>
          <p:nvPr/>
        </p:nvSpPr>
        <p:spPr>
          <a:xfrm>
            <a:off x="3176466" y="4004431"/>
            <a:ext cx="1515599" cy="646331"/>
          </a:xfrm>
          <a:prstGeom prst="rect">
            <a:avLst/>
          </a:prstGeom>
          <a:noFill/>
        </p:spPr>
        <p:txBody>
          <a:bodyPr wrap="square" rtlCol="0">
            <a:spAutoFit/>
          </a:bodyPr>
          <a:lstStyle/>
          <a:p>
            <a:r>
              <a:rPr lang="en-IN" dirty="0">
                <a:solidFill>
                  <a:schemeClr val="accent2"/>
                </a:solidFill>
              </a:rPr>
              <a:t>Ideal case (not practical)</a:t>
            </a:r>
          </a:p>
        </p:txBody>
      </p:sp>
    </p:spTree>
    <p:extLst>
      <p:ext uri="{BB962C8B-B14F-4D97-AF65-F5344CB8AC3E}">
        <p14:creationId xmlns:p14="http://schemas.microsoft.com/office/powerpoint/2010/main" val="3713629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par>
                                <p:cTn id="16" presetID="10" presetClass="entr" presetSubtype="0"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par>
                                <p:cTn id="24" presetID="10" presetClass="entr" presetSubtype="0" fill="hold"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2" grpId="0"/>
      <p:bldP spid="13" grpId="0"/>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EA0D762-1CF0-2F51-4263-174F69A80494}"/>
              </a:ext>
            </a:extLst>
          </p:cNvPr>
          <p:cNvSpPr txBox="1"/>
          <p:nvPr/>
        </p:nvSpPr>
        <p:spPr>
          <a:xfrm>
            <a:off x="545262" y="1514007"/>
            <a:ext cx="11101476" cy="4093428"/>
          </a:xfrm>
          <a:prstGeom prst="rect">
            <a:avLst/>
          </a:prstGeom>
          <a:noFill/>
        </p:spPr>
        <p:txBody>
          <a:bodyPr wrap="square" rtlCol="0">
            <a:spAutoFit/>
          </a:bodyPr>
          <a:lstStyle/>
          <a:p>
            <a:r>
              <a:rPr lang="en-IN" sz="2000" dirty="0"/>
              <a:t>To accurately determine the location of transmitter we can apply one of the following algorithms</a:t>
            </a:r>
          </a:p>
          <a:p>
            <a:endParaRPr lang="en-IN" sz="2000" dirty="0"/>
          </a:p>
          <a:p>
            <a:pPr marL="457200" indent="-457200">
              <a:buAutoNum type="arabicParenR"/>
            </a:pPr>
            <a:r>
              <a:rPr lang="en-US" sz="2000" b="1" dirty="0"/>
              <a:t>Least Squares Estimation (LSE): </a:t>
            </a:r>
            <a:r>
              <a:rPr lang="en-US" sz="2000" dirty="0"/>
              <a:t>The algorithm systematically searches for a coordinate point (</a:t>
            </a:r>
            <a:r>
              <a:rPr lang="en-US" sz="2000" dirty="0" err="1"/>
              <a:t>x,y</a:t>
            </a:r>
            <a:r>
              <a:rPr lang="en-US" sz="2000" dirty="0"/>
              <a:t>) that minimizes the sum of the squared distances to each of the hyperbolic lines of position</a:t>
            </a:r>
          </a:p>
          <a:p>
            <a:pPr marL="457200" indent="-457200">
              <a:buAutoNum type="arabicParenR"/>
            </a:pPr>
            <a:endParaRPr lang="en-US" sz="2000" dirty="0"/>
          </a:p>
          <a:p>
            <a:pPr marL="457200" indent="-457200">
              <a:buFontTx/>
              <a:buAutoNum type="arabicParenR"/>
            </a:pPr>
            <a:r>
              <a:rPr lang="en-US" sz="2000" b="1" dirty="0"/>
              <a:t>Chan-Ho Algorithm: </a:t>
            </a:r>
            <a:r>
              <a:rPr lang="en-US" sz="2000" dirty="0"/>
              <a:t>A non-iterative algebraic method that transforms the non-linear TDOA equations into a linear system, which can be solved efficiently.</a:t>
            </a:r>
          </a:p>
          <a:p>
            <a:pPr marL="457200" indent="-457200">
              <a:buFontTx/>
              <a:buAutoNum type="arabicParenR"/>
            </a:pPr>
            <a:endParaRPr lang="en-US" sz="2000" b="1" dirty="0"/>
          </a:p>
          <a:p>
            <a:pPr marL="457200" indent="-457200">
              <a:buFontTx/>
              <a:buAutoNum type="arabicParenR"/>
            </a:pPr>
            <a:r>
              <a:rPr lang="en-US" sz="2000" b="1" dirty="0"/>
              <a:t>Taylor-Series Expansion: </a:t>
            </a:r>
            <a:r>
              <a:rPr lang="en-US" sz="2000" dirty="0"/>
              <a:t>The non-linear equations are linearized around an initial position estimate. This simplified linear system is then solved, and the process is repeated with the new, more accurate estimate until the position converges</a:t>
            </a:r>
            <a:endParaRPr lang="en-US" sz="2400" dirty="0"/>
          </a:p>
          <a:p>
            <a:pPr marL="457200" indent="-457200">
              <a:buAutoNum type="arabicParenR"/>
            </a:pPr>
            <a:endParaRPr lang="en-US" sz="2000" dirty="0"/>
          </a:p>
          <a:p>
            <a:endParaRPr lang="en-IN" sz="2000" dirty="0"/>
          </a:p>
        </p:txBody>
      </p:sp>
    </p:spTree>
    <p:extLst>
      <p:ext uri="{BB962C8B-B14F-4D97-AF65-F5344CB8AC3E}">
        <p14:creationId xmlns:p14="http://schemas.microsoft.com/office/powerpoint/2010/main" val="10188091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538E887-D31E-DB45-74CF-DBCD3AB1770B}"/>
              </a:ext>
            </a:extLst>
          </p:cNvPr>
          <p:cNvSpPr txBox="1">
            <a:spLocks/>
          </p:cNvSpPr>
          <p:nvPr/>
        </p:nvSpPr>
        <p:spPr>
          <a:xfrm>
            <a:off x="253199" y="396327"/>
            <a:ext cx="6195935" cy="94628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IN" sz="4000" dirty="0"/>
              <a:t>Objectives! </a:t>
            </a:r>
          </a:p>
        </p:txBody>
      </p:sp>
      <p:sp>
        <p:nvSpPr>
          <p:cNvPr id="4" name="Rectangle 3">
            <a:extLst>
              <a:ext uri="{FF2B5EF4-FFF2-40B4-BE49-F238E27FC236}">
                <a16:creationId xmlns:a16="http://schemas.microsoft.com/office/drawing/2014/main" id="{F25169DF-100A-44DF-57C3-6F3E5CB5C7B7}"/>
              </a:ext>
            </a:extLst>
          </p:cNvPr>
          <p:cNvSpPr/>
          <p:nvPr/>
        </p:nvSpPr>
        <p:spPr>
          <a:xfrm>
            <a:off x="658766" y="1407886"/>
            <a:ext cx="2692400" cy="132080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IN" dirty="0"/>
              <a:t>Learn basics of RTL-SDRs, </a:t>
            </a:r>
            <a:r>
              <a:rPr lang="en-IN" dirty="0" err="1"/>
              <a:t>HackRF</a:t>
            </a:r>
            <a:r>
              <a:rPr lang="en-IN" dirty="0"/>
              <a:t> one, GNU Radio Companion</a:t>
            </a:r>
          </a:p>
        </p:txBody>
      </p:sp>
      <p:sp>
        <p:nvSpPr>
          <p:cNvPr id="5" name="Rectangle 4">
            <a:extLst>
              <a:ext uri="{FF2B5EF4-FFF2-40B4-BE49-F238E27FC236}">
                <a16:creationId xmlns:a16="http://schemas.microsoft.com/office/drawing/2014/main" id="{85E379C5-E98E-76F2-14BD-53CD62C54D73}"/>
              </a:ext>
            </a:extLst>
          </p:cNvPr>
          <p:cNvSpPr/>
          <p:nvPr/>
        </p:nvSpPr>
        <p:spPr>
          <a:xfrm>
            <a:off x="4341765" y="1407886"/>
            <a:ext cx="2692400" cy="132080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IN" dirty="0"/>
              <a:t>Transmitter and receiver placement and circuit simulation</a:t>
            </a:r>
          </a:p>
        </p:txBody>
      </p:sp>
      <p:sp>
        <p:nvSpPr>
          <p:cNvPr id="6" name="Rectangle 5">
            <a:extLst>
              <a:ext uri="{FF2B5EF4-FFF2-40B4-BE49-F238E27FC236}">
                <a16:creationId xmlns:a16="http://schemas.microsoft.com/office/drawing/2014/main" id="{59E5A7B2-73DD-D150-B4F1-72DCCA480384}"/>
              </a:ext>
            </a:extLst>
          </p:cNvPr>
          <p:cNvSpPr/>
          <p:nvPr/>
        </p:nvSpPr>
        <p:spPr>
          <a:xfrm>
            <a:off x="8024765" y="1407886"/>
            <a:ext cx="2692400" cy="132080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IN" dirty="0"/>
              <a:t>Synchronization among receivers</a:t>
            </a:r>
          </a:p>
        </p:txBody>
      </p:sp>
      <p:sp>
        <p:nvSpPr>
          <p:cNvPr id="7" name="Rectangle 6">
            <a:extLst>
              <a:ext uri="{FF2B5EF4-FFF2-40B4-BE49-F238E27FC236}">
                <a16:creationId xmlns:a16="http://schemas.microsoft.com/office/drawing/2014/main" id="{44805BF3-6F75-A089-7C42-721C685EFBDA}"/>
              </a:ext>
            </a:extLst>
          </p:cNvPr>
          <p:cNvSpPr/>
          <p:nvPr/>
        </p:nvSpPr>
        <p:spPr>
          <a:xfrm>
            <a:off x="6504035" y="3708401"/>
            <a:ext cx="2692400" cy="132080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IN" dirty="0"/>
              <a:t>Data handling and cross correlation</a:t>
            </a:r>
          </a:p>
        </p:txBody>
      </p:sp>
      <p:sp>
        <p:nvSpPr>
          <p:cNvPr id="8" name="Rectangle 7">
            <a:extLst>
              <a:ext uri="{FF2B5EF4-FFF2-40B4-BE49-F238E27FC236}">
                <a16:creationId xmlns:a16="http://schemas.microsoft.com/office/drawing/2014/main" id="{7DF8F190-5652-B20B-0201-DCF354386CC8}"/>
              </a:ext>
            </a:extLst>
          </p:cNvPr>
          <p:cNvSpPr/>
          <p:nvPr/>
        </p:nvSpPr>
        <p:spPr>
          <a:xfrm>
            <a:off x="2473050" y="3708401"/>
            <a:ext cx="2692400" cy="132080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IN" dirty="0"/>
              <a:t>TDOA calculation and position estimation via visualization</a:t>
            </a:r>
          </a:p>
        </p:txBody>
      </p:sp>
      <p:sp>
        <p:nvSpPr>
          <p:cNvPr id="10" name="Arrow: Right 9">
            <a:extLst>
              <a:ext uri="{FF2B5EF4-FFF2-40B4-BE49-F238E27FC236}">
                <a16:creationId xmlns:a16="http://schemas.microsoft.com/office/drawing/2014/main" id="{B493BD6E-6F7D-DE04-0861-947B04F80105}"/>
              </a:ext>
            </a:extLst>
          </p:cNvPr>
          <p:cNvSpPr/>
          <p:nvPr/>
        </p:nvSpPr>
        <p:spPr>
          <a:xfrm>
            <a:off x="3351166" y="1857829"/>
            <a:ext cx="990599" cy="31205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Arrow: Right 10">
            <a:extLst>
              <a:ext uri="{FF2B5EF4-FFF2-40B4-BE49-F238E27FC236}">
                <a16:creationId xmlns:a16="http://schemas.microsoft.com/office/drawing/2014/main" id="{8E0185CB-E31B-EDAA-E947-737C1C1CC0D0}"/>
              </a:ext>
            </a:extLst>
          </p:cNvPr>
          <p:cNvSpPr/>
          <p:nvPr/>
        </p:nvSpPr>
        <p:spPr>
          <a:xfrm>
            <a:off x="7034165" y="1912257"/>
            <a:ext cx="990599" cy="31205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Arrow: Right 11">
            <a:extLst>
              <a:ext uri="{FF2B5EF4-FFF2-40B4-BE49-F238E27FC236}">
                <a16:creationId xmlns:a16="http://schemas.microsoft.com/office/drawing/2014/main" id="{E25285CD-99E1-2293-2031-3DBF4CF2A80C}"/>
              </a:ext>
            </a:extLst>
          </p:cNvPr>
          <p:cNvSpPr/>
          <p:nvPr/>
        </p:nvSpPr>
        <p:spPr>
          <a:xfrm rot="5400000">
            <a:off x="8197291" y="3037464"/>
            <a:ext cx="970640" cy="37123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Arrow: Right 12">
            <a:extLst>
              <a:ext uri="{FF2B5EF4-FFF2-40B4-BE49-F238E27FC236}">
                <a16:creationId xmlns:a16="http://schemas.microsoft.com/office/drawing/2014/main" id="{1225FA5C-60EE-9A80-1F44-23287C750F9A}"/>
              </a:ext>
            </a:extLst>
          </p:cNvPr>
          <p:cNvSpPr/>
          <p:nvPr/>
        </p:nvSpPr>
        <p:spPr>
          <a:xfrm rot="10800000">
            <a:off x="5165450" y="4212772"/>
            <a:ext cx="1338585" cy="37123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984036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500"/>
                                        <p:tgtEl>
                                          <p:spTgt spid="7"/>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10" grpId="0" animBg="1"/>
      <p:bldP spid="11" grpId="0" animBg="1"/>
      <p:bldP spid="12" grpId="0" animBg="1"/>
      <p:bldP spid="1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136EE314-5657-812F-DC5E-F4105C6C0442}"/>
              </a:ext>
            </a:extLst>
          </p:cNvPr>
          <p:cNvSpPr txBox="1">
            <a:spLocks/>
          </p:cNvSpPr>
          <p:nvPr/>
        </p:nvSpPr>
        <p:spPr>
          <a:xfrm>
            <a:off x="-54100" y="306386"/>
            <a:ext cx="11678971" cy="946280"/>
          </a:xfrm>
          <a:prstGeom prst="rect">
            <a:avLst/>
          </a:prstGeom>
        </p:spPr>
        <p:txBody>
          <a:bodyPr>
            <a:normAutofit fontScale="92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IN" sz="4000" dirty="0"/>
              <a:t>Learn Basics of RTL-SDRs, </a:t>
            </a:r>
            <a:r>
              <a:rPr lang="en-IN" sz="4000" dirty="0" err="1"/>
              <a:t>HackRF</a:t>
            </a:r>
            <a:r>
              <a:rPr lang="en-IN" sz="4000" dirty="0"/>
              <a:t> one, GNU Radio Companion</a:t>
            </a:r>
          </a:p>
        </p:txBody>
      </p:sp>
      <p:sp>
        <p:nvSpPr>
          <p:cNvPr id="4" name="TextBox 3">
            <a:extLst>
              <a:ext uri="{FF2B5EF4-FFF2-40B4-BE49-F238E27FC236}">
                <a16:creationId xmlns:a16="http://schemas.microsoft.com/office/drawing/2014/main" id="{760BF0F1-60C4-912C-E8C5-7AEDC4051915}"/>
              </a:ext>
            </a:extLst>
          </p:cNvPr>
          <p:cNvSpPr txBox="1"/>
          <p:nvPr/>
        </p:nvSpPr>
        <p:spPr>
          <a:xfrm>
            <a:off x="239843" y="1131757"/>
            <a:ext cx="9858596" cy="369332"/>
          </a:xfrm>
          <a:prstGeom prst="rect">
            <a:avLst/>
          </a:prstGeom>
          <a:noFill/>
        </p:spPr>
        <p:txBody>
          <a:bodyPr wrap="none" rtlCol="0">
            <a:spAutoFit/>
          </a:bodyPr>
          <a:lstStyle/>
          <a:p>
            <a:r>
              <a:rPr lang="en-IN" dirty="0"/>
              <a:t>We started by creating a transmitter and receiver circuit, transmitted a WAV file using FM modulation</a:t>
            </a:r>
          </a:p>
        </p:txBody>
      </p:sp>
      <p:pic>
        <p:nvPicPr>
          <p:cNvPr id="8" name="Picture 7" descr="A desk with a computer and a monitor&#10;&#10;AI-generated content may be incorrect.">
            <a:extLst>
              <a:ext uri="{FF2B5EF4-FFF2-40B4-BE49-F238E27FC236}">
                <a16:creationId xmlns:a16="http://schemas.microsoft.com/office/drawing/2014/main" id="{25CC1586-A7C8-F02C-3A05-8C8E8165CB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0887" y="1580592"/>
            <a:ext cx="7700587" cy="3459248"/>
          </a:xfrm>
          <a:prstGeom prst="rect">
            <a:avLst/>
          </a:prstGeom>
        </p:spPr>
      </p:pic>
      <p:sp>
        <p:nvSpPr>
          <p:cNvPr id="9" name="Arrow: Right 8">
            <a:extLst>
              <a:ext uri="{FF2B5EF4-FFF2-40B4-BE49-F238E27FC236}">
                <a16:creationId xmlns:a16="http://schemas.microsoft.com/office/drawing/2014/main" id="{317F8267-5616-29E5-C5A0-FC5CE05864B0}"/>
              </a:ext>
            </a:extLst>
          </p:cNvPr>
          <p:cNvSpPr/>
          <p:nvPr/>
        </p:nvSpPr>
        <p:spPr>
          <a:xfrm rot="5688902">
            <a:off x="4599699" y="4810589"/>
            <a:ext cx="1051560" cy="13861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Arrow: Right 9">
            <a:extLst>
              <a:ext uri="{FF2B5EF4-FFF2-40B4-BE49-F238E27FC236}">
                <a16:creationId xmlns:a16="http://schemas.microsoft.com/office/drawing/2014/main" id="{AB5BF19C-AFD1-90DA-C1E2-E765A915EC02}"/>
              </a:ext>
            </a:extLst>
          </p:cNvPr>
          <p:cNvSpPr/>
          <p:nvPr/>
        </p:nvSpPr>
        <p:spPr>
          <a:xfrm rot="3789275">
            <a:off x="5702925" y="4475795"/>
            <a:ext cx="1614968" cy="9413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03E5DC5F-1E4D-3B69-06A4-7E5D81C10A63}"/>
              </a:ext>
            </a:extLst>
          </p:cNvPr>
          <p:cNvSpPr txBox="1"/>
          <p:nvPr/>
        </p:nvSpPr>
        <p:spPr>
          <a:xfrm>
            <a:off x="4852544" y="5356910"/>
            <a:ext cx="386131" cy="369332"/>
          </a:xfrm>
          <a:prstGeom prst="rect">
            <a:avLst/>
          </a:prstGeom>
          <a:noFill/>
        </p:spPr>
        <p:txBody>
          <a:bodyPr wrap="none" rtlCol="0">
            <a:spAutoFit/>
          </a:bodyPr>
          <a:lstStyle/>
          <a:p>
            <a:r>
              <a:rPr lang="en-IN" dirty="0"/>
              <a:t>Tx</a:t>
            </a:r>
          </a:p>
        </p:txBody>
      </p:sp>
      <p:sp>
        <p:nvSpPr>
          <p:cNvPr id="12" name="TextBox 11">
            <a:extLst>
              <a:ext uri="{FF2B5EF4-FFF2-40B4-BE49-F238E27FC236}">
                <a16:creationId xmlns:a16="http://schemas.microsoft.com/office/drawing/2014/main" id="{5C3E3FCE-774C-26D2-8DEC-071600B9D604}"/>
              </a:ext>
            </a:extLst>
          </p:cNvPr>
          <p:cNvSpPr txBox="1"/>
          <p:nvPr/>
        </p:nvSpPr>
        <p:spPr>
          <a:xfrm>
            <a:off x="6712509" y="5356910"/>
            <a:ext cx="409086" cy="369332"/>
          </a:xfrm>
          <a:prstGeom prst="rect">
            <a:avLst/>
          </a:prstGeom>
          <a:noFill/>
        </p:spPr>
        <p:txBody>
          <a:bodyPr wrap="none" rtlCol="0">
            <a:spAutoFit/>
          </a:bodyPr>
          <a:lstStyle/>
          <a:p>
            <a:r>
              <a:rPr lang="en-IN" dirty="0"/>
              <a:t>Rx</a:t>
            </a:r>
          </a:p>
        </p:txBody>
      </p:sp>
    </p:spTree>
    <p:extLst>
      <p:ext uri="{BB962C8B-B14F-4D97-AF65-F5344CB8AC3E}">
        <p14:creationId xmlns:p14="http://schemas.microsoft.com/office/powerpoint/2010/main" val="231042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0"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1435B1D-4407-D97E-EAFC-780324E2087A}"/>
              </a:ext>
            </a:extLst>
          </p:cNvPr>
          <p:cNvSpPr txBox="1"/>
          <p:nvPr/>
        </p:nvSpPr>
        <p:spPr>
          <a:xfrm>
            <a:off x="4088346" y="5415705"/>
            <a:ext cx="4352858" cy="369332"/>
          </a:xfrm>
          <a:prstGeom prst="rect">
            <a:avLst/>
          </a:prstGeom>
          <a:noFill/>
        </p:spPr>
        <p:txBody>
          <a:bodyPr wrap="none" rtlCol="0">
            <a:spAutoFit/>
          </a:bodyPr>
          <a:lstStyle/>
          <a:p>
            <a:r>
              <a:rPr lang="en-IN" dirty="0"/>
              <a:t>Flowgraph of this transmitter receiver circuit</a:t>
            </a:r>
          </a:p>
        </p:txBody>
      </p:sp>
      <p:pic>
        <p:nvPicPr>
          <p:cNvPr id="4" name="Picture 3" descr="A computer screen shot of a diagram&#10;&#10;AI-generated content may be incorrect.">
            <a:extLst>
              <a:ext uri="{FF2B5EF4-FFF2-40B4-BE49-F238E27FC236}">
                <a16:creationId xmlns:a16="http://schemas.microsoft.com/office/drawing/2014/main" id="{E189696E-DCA1-A921-7A0B-FD4A934BF0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788" y="104478"/>
            <a:ext cx="11823253" cy="5311227"/>
          </a:xfrm>
          <a:prstGeom prst="rect">
            <a:avLst/>
          </a:prstGeom>
        </p:spPr>
      </p:pic>
    </p:spTree>
    <p:extLst>
      <p:ext uri="{BB962C8B-B14F-4D97-AF65-F5344CB8AC3E}">
        <p14:creationId xmlns:p14="http://schemas.microsoft.com/office/powerpoint/2010/main" val="1357059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Untitled video - Made with Clipchamp (3)">
            <a:hlinkClick r:id="" action="ppaction://media"/>
            <a:extLst>
              <a:ext uri="{FF2B5EF4-FFF2-40B4-BE49-F238E27FC236}">
                <a16:creationId xmlns:a16="http://schemas.microsoft.com/office/drawing/2014/main" id="{192ED1AD-28A1-0568-9C89-7FC99D46F34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221012" y="1215378"/>
            <a:ext cx="6967537" cy="3919537"/>
          </a:xfrm>
          <a:prstGeom prst="rect">
            <a:avLst/>
          </a:prstGeom>
        </p:spPr>
      </p:pic>
      <p:sp>
        <p:nvSpPr>
          <p:cNvPr id="4" name="TextBox 3">
            <a:extLst>
              <a:ext uri="{FF2B5EF4-FFF2-40B4-BE49-F238E27FC236}">
                <a16:creationId xmlns:a16="http://schemas.microsoft.com/office/drawing/2014/main" id="{4B013CFE-5455-49C0-D862-34D45261F7B3}"/>
              </a:ext>
            </a:extLst>
          </p:cNvPr>
          <p:cNvSpPr txBox="1"/>
          <p:nvPr/>
        </p:nvSpPr>
        <p:spPr>
          <a:xfrm>
            <a:off x="2368446" y="329784"/>
            <a:ext cx="748923" cy="369332"/>
          </a:xfrm>
          <a:prstGeom prst="rect">
            <a:avLst/>
          </a:prstGeom>
          <a:noFill/>
        </p:spPr>
        <p:txBody>
          <a:bodyPr wrap="none" rtlCol="0">
            <a:spAutoFit/>
          </a:bodyPr>
          <a:lstStyle/>
          <a:p>
            <a:r>
              <a:rPr lang="en-IN" dirty="0"/>
              <a:t>Demo</a:t>
            </a:r>
          </a:p>
        </p:txBody>
      </p:sp>
    </p:spTree>
    <p:extLst>
      <p:ext uri="{BB962C8B-B14F-4D97-AF65-F5344CB8AC3E}">
        <p14:creationId xmlns:p14="http://schemas.microsoft.com/office/powerpoint/2010/main" val="3689944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16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1174</TotalTime>
  <Words>886</Words>
  <Application>Microsoft Office PowerPoint</Application>
  <PresentationFormat>Widescreen</PresentationFormat>
  <Paragraphs>99</Paragraphs>
  <Slides>16</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Calibri Light</vt:lpstr>
      <vt:lpstr>Cambria Math</vt:lpstr>
      <vt:lpstr>Wingdings</vt:lpstr>
      <vt:lpstr>Retrospect</vt:lpstr>
      <vt:lpstr>Localization of Transmitter using TDOA analysis Mid Term Report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SamPlayz Minecraft</dc:creator>
  <cp:lastModifiedBy>SamPlayz Minecraft</cp:lastModifiedBy>
  <cp:revision>16</cp:revision>
  <dcterms:created xsi:type="dcterms:W3CDTF">2025-09-22T15:40:33Z</dcterms:created>
  <dcterms:modified xsi:type="dcterms:W3CDTF">2025-11-20T12:23:41Z</dcterms:modified>
</cp:coreProperties>
</file>

<file path=docProps/thumbnail.jpeg>
</file>